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slideMasters/slideMaster5.xml" ContentType="application/vnd.openxmlformats-officedocument.presentationml.slideMaster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notesSlides/notesSlide21.xml" ContentType="application/vnd.openxmlformats-officedocument.presentationml.notesSlide+xml"/>
  <Override PartName="/ppt/tags/tag344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notesSlides/notesSlide26.xml" ContentType="application/vnd.openxmlformats-officedocument.presentationml.notesSlide+xml"/>
  <Override PartName="/ppt/tags/tag338.xml" ContentType="application/vnd.openxmlformats-officedocument.presentationml.tags+xml"/>
  <Override PartName="/ppt/tags/tag349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notesSlides/notesSlide23.xml" ContentType="application/vnd.openxmlformats-officedocument.presentationml.notesSlide+xml"/>
  <Override PartName="/ppt/tags/tag346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notesSlides/notesSlide20.xml" ContentType="application/vnd.openxmlformats-officedocument.presentationml.notesSlide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notesSlides/notesSlide25.xml" ContentType="application/vnd.openxmlformats-officedocument.presentationml.notesSlide+xml"/>
  <Override PartName="/ppt/tags/tag34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slides/slide28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notesSlides/notesSlide19.xml" ContentType="application/vnd.openxmlformats-officedocument.presentationml.notesSlide+xml"/>
  <Override PartName="/ppt/tags/tag255.xml" ContentType="application/vnd.openxmlformats-officedocument.presentationml.tags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notesSlides/notesSlide22.xml" ContentType="application/vnd.openxmlformats-officedocument.presentationml.notesSlide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notesSlides/notesSlide27.xml" ContentType="application/vnd.openxmlformats-officedocument.presentationml.notes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notesSlides/notesSlide30.xml" ContentType="application/vnd.openxmlformats-officedocument.presentationml.notesSlide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tags/tag34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heme/theme7.xml" ContentType="application/vnd.openxmlformats-officedocument.them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0" r:id="rId2"/>
    <p:sldMasterId id="2147483682" r:id="rId3"/>
    <p:sldMasterId id="2147483694" r:id="rId4"/>
    <p:sldMasterId id="2147483706" r:id="rId5"/>
  </p:sldMasterIdLst>
  <p:notesMasterIdLst>
    <p:notesMasterId r:id="rId37"/>
  </p:notesMasterIdLst>
  <p:handoutMasterIdLst>
    <p:handoutMasterId r:id="rId38"/>
  </p:handoutMasterIdLst>
  <p:sldIdLst>
    <p:sldId id="354" r:id="rId6"/>
    <p:sldId id="472" r:id="rId7"/>
    <p:sldId id="471" r:id="rId8"/>
    <p:sldId id="470" r:id="rId9"/>
    <p:sldId id="434" r:id="rId10"/>
    <p:sldId id="435" r:id="rId11"/>
    <p:sldId id="461" r:id="rId12"/>
    <p:sldId id="462" r:id="rId13"/>
    <p:sldId id="437" r:id="rId14"/>
    <p:sldId id="379" r:id="rId15"/>
    <p:sldId id="428" r:id="rId16"/>
    <p:sldId id="382" r:id="rId17"/>
    <p:sldId id="384" r:id="rId18"/>
    <p:sldId id="386" r:id="rId19"/>
    <p:sldId id="473" r:id="rId20"/>
    <p:sldId id="438" r:id="rId21"/>
    <p:sldId id="463" r:id="rId22"/>
    <p:sldId id="464" r:id="rId23"/>
    <p:sldId id="465" r:id="rId24"/>
    <p:sldId id="401" r:id="rId25"/>
    <p:sldId id="402" r:id="rId26"/>
    <p:sldId id="403" r:id="rId27"/>
    <p:sldId id="404" r:id="rId28"/>
    <p:sldId id="450" r:id="rId29"/>
    <p:sldId id="466" r:id="rId30"/>
    <p:sldId id="441" r:id="rId31"/>
    <p:sldId id="453" r:id="rId32"/>
    <p:sldId id="454" r:id="rId33"/>
    <p:sldId id="468" r:id="rId34"/>
    <p:sldId id="458" r:id="rId35"/>
    <p:sldId id="467" r:id="rId36"/>
  </p:sldIdLst>
  <p:sldSz cx="9906000" cy="6858000" type="A4"/>
  <p:notesSz cx="7099300" cy="10234613"/>
  <p:embeddedFontLst>
    <p:embeddedFont>
      <p:font typeface="휴먼매직체" pitchFamily="18" charset="-127"/>
      <p:regular r:id="rId39"/>
    </p:embeddedFont>
    <p:embeddedFont>
      <p:font typeface="맑은 고딕" pitchFamily="50" charset="-127"/>
      <p:regular r:id="rId40"/>
      <p:bold r:id="rId41"/>
    </p:embeddedFont>
    <p:embeddedFont>
      <p:font typeface="HY견고딕" pitchFamily="18" charset="-127"/>
      <p:regular r:id="rId42"/>
    </p:embeddedFont>
    <p:embeddedFont>
      <p:font typeface="Comic Sans MS" pitchFamily="66" charset="0"/>
      <p:regular r:id="rId43"/>
      <p:bold r:id="rId44"/>
      <p:italic r:id="rId45"/>
      <p:boldItalic r:id="rId46"/>
    </p:embeddedFont>
    <p:embeddedFont>
      <p:font typeface="Wingdings 3" pitchFamily="18" charset="2"/>
      <p:regular r:id="rId47"/>
    </p:embeddedFont>
  </p:embeddedFontLst>
  <p:custDataLst>
    <p:tags r:id="rId48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6600FF"/>
    <a:srgbClr val="66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2" autoAdjust="0"/>
    <p:restoredTop sz="94606" autoAdjust="0"/>
  </p:normalViewPr>
  <p:slideViewPr>
    <p:cSldViewPr>
      <p:cViewPr varScale="1">
        <p:scale>
          <a:sx n="68" d="100"/>
          <a:sy n="68" d="100"/>
        </p:scale>
        <p:origin x="-62" y="-221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40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5.fntdata"/><Relationship Id="rId48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3400D4B-B137-48F1-AEF7-85F70D789AE6}" type="datetimeFigureOut">
              <a:rPr lang="ko-KR" altLang="en-US" smtClean="0"/>
              <a:pPr/>
              <a:t>2014-06-24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B96C662-5B17-4AD8-92CF-5DA07118A2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C0CAA98-6266-49CC-B7CA-6E76468BC79E}" type="datetimeFigureOut">
              <a:rPr lang="ko-KR" altLang="en-US" smtClean="0"/>
              <a:pPr/>
              <a:t>2014-06-24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D9021BA-D710-4CEA-8A15-8C45289D38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8BC6F-9E41-405E-9A56-589ACB1F160D}" type="slidenum">
              <a:rPr lang="en-US" altLang="ko-KR">
                <a:solidFill>
                  <a:prstClr val="black"/>
                </a:solidFill>
              </a:rPr>
              <a:pPr/>
              <a:t>1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1ECEE-19E9-4513-A18F-677DDC5DB758}" type="slidenum">
              <a:rPr lang="en-US" altLang="ko-KR">
                <a:solidFill>
                  <a:srgbClr val="000000"/>
                </a:solidFill>
              </a:rPr>
              <a:pPr/>
              <a:t>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1ECEE-19E9-4513-A18F-677DDC5DB758}" type="slidenum">
              <a:rPr lang="en-US" altLang="ko-KR">
                <a:solidFill>
                  <a:srgbClr val="000000"/>
                </a:solidFill>
              </a:rPr>
              <a:pPr/>
              <a:t>11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5EE49-FE9F-4761-8434-4FB75413C45B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5EE49-FE9F-4761-8434-4FB75413C45B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5EE49-FE9F-4761-8434-4FB75413C45B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EF6AB-3932-49C8-98EE-149FE3D3C134}" type="slidenum">
              <a:rPr lang="en-US" altLang="ko-KR">
                <a:solidFill>
                  <a:srgbClr val="000000"/>
                </a:solidFill>
              </a:rPr>
              <a:pPr/>
              <a:t>15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80527" y="768350"/>
            <a:ext cx="5538247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21BA-D710-4CEA-8A15-8C45289D3837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80527" y="768350"/>
            <a:ext cx="5538247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21BA-D710-4CEA-8A15-8C45289D3837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80527" y="768350"/>
            <a:ext cx="5538247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21BA-D710-4CEA-8A15-8C45289D3837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80527" y="768350"/>
            <a:ext cx="5538247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21BA-D710-4CEA-8A15-8C45289D3837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8BC6F-9E41-405E-9A56-589ACB1F160D}" type="slidenum">
              <a:rPr lang="en-US" altLang="ko-KR">
                <a:solidFill>
                  <a:prstClr val="black"/>
                </a:solidFill>
              </a:rPr>
              <a:pPr/>
              <a:t>2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21BA-D710-4CEA-8A15-8C45289D3837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21BA-D710-4CEA-8A15-8C45289D3837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21BA-D710-4CEA-8A15-8C45289D3837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21BA-D710-4CEA-8A15-8C45289D3837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21BA-D710-4CEA-8A15-8C45289D3837}" type="slidenum">
              <a:rPr lang="ko-KR" altLang="en-US" smtClean="0">
                <a:solidFill>
                  <a:prstClr val="black"/>
                </a:solidFill>
              </a:rPr>
              <a:pPr/>
              <a:t>24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21BA-D710-4CEA-8A15-8C45289D3837}" type="slidenum">
              <a:rPr lang="ko-KR" altLang="en-US" smtClean="0">
                <a:solidFill>
                  <a:prstClr val="black"/>
                </a:solidFill>
              </a:rPr>
              <a:pPr/>
              <a:t>25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21BA-D710-4CEA-8A15-8C45289D3837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21BA-D710-4CEA-8A15-8C45289D3837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21BA-D710-4CEA-8A15-8C45289D3837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80527" y="768350"/>
            <a:ext cx="5538247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21BA-D710-4CEA-8A15-8C45289D3837}" type="slidenum">
              <a:rPr lang="ko-KR" altLang="en-US" smtClean="0">
                <a:solidFill>
                  <a:prstClr val="black"/>
                </a:solidFill>
              </a:rPr>
              <a:pPr/>
              <a:t>29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8BC6F-9E41-405E-9A56-589ACB1F160D}" type="slidenum">
              <a:rPr lang="en-US" altLang="ko-KR">
                <a:solidFill>
                  <a:prstClr val="black"/>
                </a:solidFill>
              </a:rPr>
              <a:pPr/>
              <a:t>3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21BA-D710-4CEA-8A15-8C45289D3837}" type="slidenum">
              <a:rPr lang="ko-KR" altLang="en-US" smtClean="0">
                <a:solidFill>
                  <a:prstClr val="black"/>
                </a:solidFill>
              </a:rPr>
              <a:pPr/>
              <a:t>30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1ECEE-19E9-4513-A18F-677DDC5DB758}" type="slidenum">
              <a:rPr lang="en-US" altLang="ko-KR">
                <a:solidFill>
                  <a:srgbClr val="000000"/>
                </a:solidFill>
              </a:rPr>
              <a:pPr/>
              <a:t>31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8BC6F-9E41-405E-9A56-589ACB1F160D}" type="slidenum">
              <a:rPr lang="en-US" altLang="ko-KR">
                <a:solidFill>
                  <a:prstClr val="black"/>
                </a:solidFill>
              </a:rPr>
              <a:pPr/>
              <a:t>4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B119A-F9E9-4DEB-92DB-7F493557667A}" type="slidenum">
              <a:rPr lang="en-US" altLang="ko-KR">
                <a:solidFill>
                  <a:srgbClr val="000000"/>
                </a:solidFill>
              </a:rPr>
              <a:pPr/>
              <a:t>5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4" y="768350"/>
            <a:ext cx="5540375" cy="3836988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EF6AB-3932-49C8-98EE-149FE3D3C134}" type="slidenum">
              <a:rPr lang="en-US" altLang="ko-KR">
                <a:solidFill>
                  <a:srgbClr val="000000"/>
                </a:solidFill>
              </a:rPr>
              <a:pPr/>
              <a:t>6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EF6AB-3932-49C8-98EE-149FE3D3C134}" type="slidenum">
              <a:rPr lang="en-US" altLang="ko-KR">
                <a:solidFill>
                  <a:srgbClr val="000000"/>
                </a:solidFill>
              </a:rPr>
              <a:pPr/>
              <a:t>7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EF6AB-3932-49C8-98EE-149FE3D3C134}" type="slidenum">
              <a:rPr lang="en-US" altLang="ko-KR">
                <a:solidFill>
                  <a:srgbClr val="000000"/>
                </a:solidFill>
              </a:rPr>
              <a:pPr/>
              <a:t>8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1ECEE-19E9-4513-A18F-677DDC5DB758}" type="slidenum">
              <a:rPr lang="en-US" altLang="ko-KR">
                <a:solidFill>
                  <a:srgbClr val="000000"/>
                </a:solidFill>
              </a:rPr>
              <a:pPr/>
              <a:t>9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742950" y="609600"/>
            <a:ext cx="8420100" cy="5486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BA74E9C7-C13C-4D82-80DE-BFBBB8F128F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/>
                </a:solidFill>
              </a:rPr>
              <a:pPr/>
              <a:t>2014-06-24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63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32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/>
                </a:solidFill>
              </a:rPr>
              <a:pPr/>
              <a:t>2014-06-24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63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/>
                </a:solidFill>
              </a:rPr>
              <a:pPr/>
              <a:t>2014-06-24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63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/>
                </a:solidFill>
              </a:rPr>
              <a:pPr/>
              <a:t>2014-06-24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63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915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915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/>
                </a:solidFill>
              </a:rPr>
              <a:pPr/>
              <a:t>2014-06-24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63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4669" y="1073154"/>
            <a:ext cx="8956675" cy="1897049"/>
          </a:xfrm>
        </p:spPr>
        <p:txBody>
          <a:bodyPr>
            <a:normAutofit/>
          </a:bodyPr>
          <a:lstStyle>
            <a:lvl1pPr>
              <a:defRPr sz="4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214686"/>
            <a:ext cx="6934200" cy="1928826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/>
                </a:solidFill>
              </a:rPr>
              <a:pPr/>
              <a:t>2014-06-24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63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718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/>
                </a:solidFill>
              </a:rPr>
              <a:pPr/>
              <a:t>2014-06-24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63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/>
                </a:solidFill>
              </a:rPr>
              <a:pPr/>
              <a:t>2014-06-24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63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/>
                </a:solidFill>
              </a:rPr>
              <a:pPr/>
              <a:t>2014-06-24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63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035550" y="1981200"/>
            <a:ext cx="41275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5035550" y="4114800"/>
            <a:ext cx="41275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74BECD14-D9E1-4607-B941-08ACBF30117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/>
                </a:solidFill>
              </a:rPr>
              <a:pPr/>
              <a:t>2014-06-24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63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32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/>
                </a:solidFill>
              </a:rPr>
              <a:pPr/>
              <a:t>2014-06-24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63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/>
                </a:solidFill>
              </a:rPr>
              <a:pPr/>
              <a:t>2014-06-24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63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/>
                </a:solidFill>
              </a:rPr>
              <a:pPr/>
              <a:t>2014-06-24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63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915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915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/>
                </a:solidFill>
              </a:rPr>
              <a:pPr/>
              <a:t>2014-06-24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63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035550" y="1981200"/>
            <a:ext cx="41275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5035550" y="4114800"/>
            <a:ext cx="41275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BECD14-D9E1-4607-B941-08ACBF30117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035550" y="1981200"/>
            <a:ext cx="41275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5035550" y="4114800"/>
            <a:ext cx="41275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74BECD14-D9E1-4607-B941-08ACBF30117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4669" y="1073154"/>
            <a:ext cx="8956675" cy="1897049"/>
          </a:xfrm>
        </p:spPr>
        <p:txBody>
          <a:bodyPr>
            <a:normAutofit/>
          </a:bodyPr>
          <a:lstStyle>
            <a:lvl1pPr>
              <a:defRPr sz="4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214686"/>
            <a:ext cx="6934200" cy="1928826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/>
                </a:solidFill>
              </a:rPr>
              <a:pPr/>
              <a:t>2014-06-24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63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718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/>
                </a:solidFill>
              </a:rPr>
              <a:pPr/>
              <a:t>2014-06-24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63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/>
                </a:solidFill>
              </a:rPr>
              <a:pPr/>
              <a:t>2014-06-24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63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/>
                </a:solidFill>
              </a:rPr>
              <a:pPr/>
              <a:t>2014-06-24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63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635"/>
            <a:ext cx="23114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2C3421-0F5F-4C34-B9DE-10ED28839EC1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2C3421-0F5F-4C34-B9DE-10ED28839EC1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2C3421-0F5F-4C34-B9DE-10ED28839EC1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86921" y="71414"/>
            <a:ext cx="91321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6921" y="1285860"/>
            <a:ext cx="9132158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2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86921" y="71414"/>
            <a:ext cx="91321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6921" y="1285860"/>
            <a:ext cx="9132158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32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notesSlide" Target="../notesSlides/notesSlide10.xml"/><Relationship Id="rId26" Type="http://schemas.openxmlformats.org/officeDocument/2006/relationships/image" Target="../media/image85.png"/><Relationship Id="rId3" Type="http://schemas.openxmlformats.org/officeDocument/2006/relationships/tags" Target="../tags/tag78.xml"/><Relationship Id="rId21" Type="http://schemas.openxmlformats.org/officeDocument/2006/relationships/image" Target="../media/image57.png"/><Relationship Id="rId34" Type="http://schemas.openxmlformats.org/officeDocument/2006/relationships/image" Target="../media/image93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slideLayout" Target="../slideLayouts/slideLayout3.xml"/><Relationship Id="rId25" Type="http://schemas.openxmlformats.org/officeDocument/2006/relationships/image" Target="../media/image84.png"/><Relationship Id="rId33" Type="http://schemas.openxmlformats.org/officeDocument/2006/relationships/image" Target="../media/image92.png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image" Target="../media/image56.png"/><Relationship Id="rId29" Type="http://schemas.openxmlformats.org/officeDocument/2006/relationships/image" Target="../media/image88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83.png"/><Relationship Id="rId32" Type="http://schemas.openxmlformats.org/officeDocument/2006/relationships/image" Target="../media/image91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10" Type="http://schemas.openxmlformats.org/officeDocument/2006/relationships/tags" Target="../tags/tag85.xml"/><Relationship Id="rId19" Type="http://schemas.openxmlformats.org/officeDocument/2006/relationships/image" Target="../media/image81.png"/><Relationship Id="rId31" Type="http://schemas.openxmlformats.org/officeDocument/2006/relationships/image" Target="../media/image90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image" Target="../media/image58.png"/><Relationship Id="rId27" Type="http://schemas.openxmlformats.org/officeDocument/2006/relationships/image" Target="../media/image86.png"/><Relationship Id="rId30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tags" Target="../tags/tag93.xml"/><Relationship Id="rId16" Type="http://schemas.openxmlformats.org/officeDocument/2006/relationships/image" Target="../media/image98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7.png"/><Relationship Id="rId5" Type="http://schemas.openxmlformats.org/officeDocument/2006/relationships/tags" Target="../tags/tag96.xml"/><Relationship Id="rId15" Type="http://schemas.openxmlformats.org/officeDocument/2006/relationships/image" Target="../media/image97.png"/><Relationship Id="rId10" Type="http://schemas.openxmlformats.org/officeDocument/2006/relationships/notesSlide" Target="../notesSlides/notesSlide11.xml"/><Relationship Id="rId19" Type="http://schemas.openxmlformats.org/officeDocument/2006/relationships/image" Target="../media/image101.png"/><Relationship Id="rId4" Type="http://schemas.openxmlformats.org/officeDocument/2006/relationships/tags" Target="../tags/tag95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notesSlide" Target="../notesSlides/notesSlide15.xml"/><Relationship Id="rId26" Type="http://schemas.openxmlformats.org/officeDocument/2006/relationships/image" Target="../media/image17.png"/><Relationship Id="rId3" Type="http://schemas.openxmlformats.org/officeDocument/2006/relationships/tags" Target="../tags/tag102.xml"/><Relationship Id="rId21" Type="http://schemas.openxmlformats.org/officeDocument/2006/relationships/image" Target="../media/image21.png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3.png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image" Target="../media/image18.png"/><Relationship Id="rId29" Type="http://schemas.openxmlformats.org/officeDocument/2006/relationships/image" Target="../media/image58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image" Target="../media/image29.png"/><Relationship Id="rId32" Type="http://schemas.openxmlformats.org/officeDocument/2006/relationships/image" Target="../media/image110.png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image" Target="../media/image27.png"/><Relationship Id="rId28" Type="http://schemas.openxmlformats.org/officeDocument/2006/relationships/image" Target="../media/image57.png"/><Relationship Id="rId10" Type="http://schemas.openxmlformats.org/officeDocument/2006/relationships/tags" Target="../tags/tag109.xml"/><Relationship Id="rId19" Type="http://schemas.openxmlformats.org/officeDocument/2006/relationships/image" Target="../media/image12.png"/><Relationship Id="rId31" Type="http://schemas.openxmlformats.org/officeDocument/2006/relationships/image" Target="../media/image109.pn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image" Target="../media/image22.png"/><Relationship Id="rId27" Type="http://schemas.openxmlformats.org/officeDocument/2006/relationships/image" Target="../media/image56.png"/><Relationship Id="rId30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image" Target="../media/image112.png"/><Relationship Id="rId26" Type="http://schemas.openxmlformats.org/officeDocument/2006/relationships/image" Target="../media/image120.png"/><Relationship Id="rId3" Type="http://schemas.openxmlformats.org/officeDocument/2006/relationships/tags" Target="../tags/tag118.xml"/><Relationship Id="rId21" Type="http://schemas.openxmlformats.org/officeDocument/2006/relationships/image" Target="../media/image115.png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2" Type="http://schemas.openxmlformats.org/officeDocument/2006/relationships/tags" Target="../tags/tag117.xml"/><Relationship Id="rId16" Type="http://schemas.openxmlformats.org/officeDocument/2006/relationships/notesSlide" Target="../notesSlides/notesSlide16.xml"/><Relationship Id="rId20" Type="http://schemas.openxmlformats.org/officeDocument/2006/relationships/image" Target="../media/image114.png"/><Relationship Id="rId29" Type="http://schemas.openxmlformats.org/officeDocument/2006/relationships/image" Target="../media/image123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image" Target="../media/image118.png"/><Relationship Id="rId5" Type="http://schemas.openxmlformats.org/officeDocument/2006/relationships/tags" Target="../tags/tag120.xml"/><Relationship Id="rId15" Type="http://schemas.openxmlformats.org/officeDocument/2006/relationships/slideLayout" Target="../slideLayouts/slideLayout5.xml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10" Type="http://schemas.openxmlformats.org/officeDocument/2006/relationships/tags" Target="../tags/tag125.xml"/><Relationship Id="rId19" Type="http://schemas.openxmlformats.org/officeDocument/2006/relationships/image" Target="../media/image113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26" Type="http://schemas.openxmlformats.org/officeDocument/2006/relationships/tags" Target="../tags/tag155.xml"/><Relationship Id="rId39" Type="http://schemas.openxmlformats.org/officeDocument/2006/relationships/image" Target="../media/image131.png"/><Relationship Id="rId21" Type="http://schemas.openxmlformats.org/officeDocument/2006/relationships/tags" Target="../tags/tag150.xml"/><Relationship Id="rId34" Type="http://schemas.openxmlformats.org/officeDocument/2006/relationships/image" Target="../media/image126.png"/><Relationship Id="rId42" Type="http://schemas.openxmlformats.org/officeDocument/2006/relationships/image" Target="../media/image134.png"/><Relationship Id="rId47" Type="http://schemas.openxmlformats.org/officeDocument/2006/relationships/image" Target="../media/image44.png"/><Relationship Id="rId50" Type="http://schemas.openxmlformats.org/officeDocument/2006/relationships/image" Target="../media/image139.png"/><Relationship Id="rId55" Type="http://schemas.openxmlformats.org/officeDocument/2006/relationships/image" Target="../media/image144.png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5" Type="http://schemas.openxmlformats.org/officeDocument/2006/relationships/tags" Target="../tags/tag154.xml"/><Relationship Id="rId33" Type="http://schemas.openxmlformats.org/officeDocument/2006/relationships/image" Target="../media/image125.png"/><Relationship Id="rId38" Type="http://schemas.openxmlformats.org/officeDocument/2006/relationships/image" Target="../media/image130.png"/><Relationship Id="rId46" Type="http://schemas.openxmlformats.org/officeDocument/2006/relationships/image" Target="../media/image136.png"/><Relationship Id="rId59" Type="http://schemas.openxmlformats.org/officeDocument/2006/relationships/image" Target="../media/image148.png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0" Type="http://schemas.openxmlformats.org/officeDocument/2006/relationships/tags" Target="../tags/tag149.xml"/><Relationship Id="rId29" Type="http://schemas.openxmlformats.org/officeDocument/2006/relationships/tags" Target="../tags/tag158.xml"/><Relationship Id="rId41" Type="http://schemas.openxmlformats.org/officeDocument/2006/relationships/image" Target="../media/image133.png"/><Relationship Id="rId54" Type="http://schemas.openxmlformats.org/officeDocument/2006/relationships/image" Target="../media/image14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24" Type="http://schemas.openxmlformats.org/officeDocument/2006/relationships/tags" Target="../tags/tag153.xml"/><Relationship Id="rId32" Type="http://schemas.openxmlformats.org/officeDocument/2006/relationships/image" Target="../media/image124.png"/><Relationship Id="rId37" Type="http://schemas.openxmlformats.org/officeDocument/2006/relationships/image" Target="../media/image129.png"/><Relationship Id="rId40" Type="http://schemas.openxmlformats.org/officeDocument/2006/relationships/image" Target="../media/image132.png"/><Relationship Id="rId45" Type="http://schemas.openxmlformats.org/officeDocument/2006/relationships/image" Target="../media/image42.png"/><Relationship Id="rId53" Type="http://schemas.openxmlformats.org/officeDocument/2006/relationships/image" Target="../media/image142.png"/><Relationship Id="rId58" Type="http://schemas.openxmlformats.org/officeDocument/2006/relationships/image" Target="../media/image147.png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23" Type="http://schemas.openxmlformats.org/officeDocument/2006/relationships/tags" Target="../tags/tag152.xml"/><Relationship Id="rId28" Type="http://schemas.openxmlformats.org/officeDocument/2006/relationships/tags" Target="../tags/tag157.xml"/><Relationship Id="rId36" Type="http://schemas.openxmlformats.org/officeDocument/2006/relationships/image" Target="../media/image128.png"/><Relationship Id="rId49" Type="http://schemas.openxmlformats.org/officeDocument/2006/relationships/image" Target="../media/image138.png"/><Relationship Id="rId57" Type="http://schemas.openxmlformats.org/officeDocument/2006/relationships/image" Target="../media/image146.png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31" Type="http://schemas.openxmlformats.org/officeDocument/2006/relationships/notesSlide" Target="../notesSlides/notesSlide17.xml"/><Relationship Id="rId44" Type="http://schemas.openxmlformats.org/officeDocument/2006/relationships/image" Target="../media/image41.png"/><Relationship Id="rId52" Type="http://schemas.openxmlformats.org/officeDocument/2006/relationships/image" Target="../media/image141.png"/><Relationship Id="rId60" Type="http://schemas.openxmlformats.org/officeDocument/2006/relationships/image" Target="../media/image149.png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tags" Target="../tags/tag151.xml"/><Relationship Id="rId27" Type="http://schemas.openxmlformats.org/officeDocument/2006/relationships/tags" Target="../tags/tag156.xml"/><Relationship Id="rId30" Type="http://schemas.openxmlformats.org/officeDocument/2006/relationships/slideLayout" Target="../slideLayouts/slideLayout5.xml"/><Relationship Id="rId35" Type="http://schemas.openxmlformats.org/officeDocument/2006/relationships/image" Target="../media/image127.png"/><Relationship Id="rId43" Type="http://schemas.openxmlformats.org/officeDocument/2006/relationships/image" Target="../media/image135.png"/><Relationship Id="rId48" Type="http://schemas.openxmlformats.org/officeDocument/2006/relationships/image" Target="../media/image137.png"/><Relationship Id="rId56" Type="http://schemas.openxmlformats.org/officeDocument/2006/relationships/image" Target="../media/image145.png"/><Relationship Id="rId8" Type="http://schemas.openxmlformats.org/officeDocument/2006/relationships/tags" Target="../tags/tag137.xml"/><Relationship Id="rId51" Type="http://schemas.openxmlformats.org/officeDocument/2006/relationships/image" Target="../media/image140.png"/><Relationship Id="rId3" Type="http://schemas.openxmlformats.org/officeDocument/2006/relationships/tags" Target="../tags/tag13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26" Type="http://schemas.openxmlformats.org/officeDocument/2006/relationships/notesSlide" Target="../notesSlides/notesSlide18.xml"/><Relationship Id="rId39" Type="http://schemas.openxmlformats.org/officeDocument/2006/relationships/image" Target="../media/image159.png"/><Relationship Id="rId3" Type="http://schemas.openxmlformats.org/officeDocument/2006/relationships/tags" Target="../tags/tag161.xml"/><Relationship Id="rId21" Type="http://schemas.openxmlformats.org/officeDocument/2006/relationships/tags" Target="../tags/tag179.xml"/><Relationship Id="rId34" Type="http://schemas.openxmlformats.org/officeDocument/2006/relationships/image" Target="../media/image154.png"/><Relationship Id="rId42" Type="http://schemas.openxmlformats.org/officeDocument/2006/relationships/image" Target="../media/image162.png"/><Relationship Id="rId47" Type="http://schemas.openxmlformats.org/officeDocument/2006/relationships/image" Target="../media/image167.png"/><Relationship Id="rId50" Type="http://schemas.openxmlformats.org/officeDocument/2006/relationships/image" Target="../media/image170.png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5" Type="http://schemas.openxmlformats.org/officeDocument/2006/relationships/slideLayout" Target="../slideLayouts/slideLayout5.xml"/><Relationship Id="rId33" Type="http://schemas.openxmlformats.org/officeDocument/2006/relationships/image" Target="../media/image153.png"/><Relationship Id="rId38" Type="http://schemas.openxmlformats.org/officeDocument/2006/relationships/image" Target="../media/image158.png"/><Relationship Id="rId46" Type="http://schemas.openxmlformats.org/officeDocument/2006/relationships/image" Target="../media/image166.png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tags" Target="../tags/tag178.xml"/><Relationship Id="rId29" Type="http://schemas.openxmlformats.org/officeDocument/2006/relationships/image" Target="../media/image130.png"/><Relationship Id="rId41" Type="http://schemas.openxmlformats.org/officeDocument/2006/relationships/image" Target="../media/image161.png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24" Type="http://schemas.openxmlformats.org/officeDocument/2006/relationships/tags" Target="../tags/tag182.xml"/><Relationship Id="rId32" Type="http://schemas.openxmlformats.org/officeDocument/2006/relationships/image" Target="../media/image152.png"/><Relationship Id="rId37" Type="http://schemas.openxmlformats.org/officeDocument/2006/relationships/image" Target="../media/image157.png"/><Relationship Id="rId40" Type="http://schemas.openxmlformats.org/officeDocument/2006/relationships/image" Target="../media/image160.png"/><Relationship Id="rId45" Type="http://schemas.openxmlformats.org/officeDocument/2006/relationships/image" Target="../media/image165.png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23" Type="http://schemas.openxmlformats.org/officeDocument/2006/relationships/tags" Target="../tags/tag181.xml"/><Relationship Id="rId28" Type="http://schemas.openxmlformats.org/officeDocument/2006/relationships/image" Target="../media/image129.png"/><Relationship Id="rId36" Type="http://schemas.openxmlformats.org/officeDocument/2006/relationships/image" Target="../media/image156.png"/><Relationship Id="rId49" Type="http://schemas.openxmlformats.org/officeDocument/2006/relationships/image" Target="../media/image169.png"/><Relationship Id="rId10" Type="http://schemas.openxmlformats.org/officeDocument/2006/relationships/tags" Target="../tags/tag168.xml"/><Relationship Id="rId19" Type="http://schemas.openxmlformats.org/officeDocument/2006/relationships/tags" Target="../tags/tag177.xml"/><Relationship Id="rId31" Type="http://schemas.openxmlformats.org/officeDocument/2006/relationships/image" Target="../media/image151.png"/><Relationship Id="rId44" Type="http://schemas.openxmlformats.org/officeDocument/2006/relationships/image" Target="../media/image164.png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tags" Target="../tags/tag180.xml"/><Relationship Id="rId27" Type="http://schemas.openxmlformats.org/officeDocument/2006/relationships/image" Target="../media/image150.png"/><Relationship Id="rId30" Type="http://schemas.openxmlformats.org/officeDocument/2006/relationships/image" Target="../media/image131.png"/><Relationship Id="rId35" Type="http://schemas.openxmlformats.org/officeDocument/2006/relationships/image" Target="../media/image155.png"/><Relationship Id="rId43" Type="http://schemas.openxmlformats.org/officeDocument/2006/relationships/image" Target="../media/image163.png"/><Relationship Id="rId48" Type="http://schemas.openxmlformats.org/officeDocument/2006/relationships/image" Target="../media/image168.png"/><Relationship Id="rId8" Type="http://schemas.openxmlformats.org/officeDocument/2006/relationships/tags" Target="../tags/tag166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tags" Target="../tags/tag208.xml"/><Relationship Id="rId39" Type="http://schemas.openxmlformats.org/officeDocument/2006/relationships/image" Target="../media/image43.png"/><Relationship Id="rId3" Type="http://schemas.openxmlformats.org/officeDocument/2006/relationships/tags" Target="../tags/tag185.xml"/><Relationship Id="rId21" Type="http://schemas.openxmlformats.org/officeDocument/2006/relationships/tags" Target="../tags/tag203.xml"/><Relationship Id="rId34" Type="http://schemas.openxmlformats.org/officeDocument/2006/relationships/image" Target="../media/image130.png"/><Relationship Id="rId42" Type="http://schemas.openxmlformats.org/officeDocument/2006/relationships/image" Target="../media/image176.png"/><Relationship Id="rId47" Type="http://schemas.openxmlformats.org/officeDocument/2006/relationships/image" Target="../media/image181.png"/><Relationship Id="rId50" Type="http://schemas.openxmlformats.org/officeDocument/2006/relationships/image" Target="../media/image184.png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tags" Target="../tags/tag207.xml"/><Relationship Id="rId33" Type="http://schemas.openxmlformats.org/officeDocument/2006/relationships/image" Target="../media/image129.png"/><Relationship Id="rId38" Type="http://schemas.openxmlformats.org/officeDocument/2006/relationships/image" Target="../media/image42.png"/><Relationship Id="rId46" Type="http://schemas.openxmlformats.org/officeDocument/2006/relationships/image" Target="../media/image180.png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tags" Target="../tags/tag202.xml"/><Relationship Id="rId29" Type="http://schemas.openxmlformats.org/officeDocument/2006/relationships/image" Target="../media/image171.png"/><Relationship Id="rId41" Type="http://schemas.openxmlformats.org/officeDocument/2006/relationships/image" Target="../media/image175.png"/><Relationship Id="rId54" Type="http://schemas.openxmlformats.org/officeDocument/2006/relationships/image" Target="../media/image188.png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tags" Target="../tags/tag206.xml"/><Relationship Id="rId32" Type="http://schemas.openxmlformats.org/officeDocument/2006/relationships/image" Target="../media/image174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179.png"/><Relationship Id="rId53" Type="http://schemas.openxmlformats.org/officeDocument/2006/relationships/image" Target="../media/image187.png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28" Type="http://schemas.openxmlformats.org/officeDocument/2006/relationships/notesSlide" Target="../notesSlides/notesSlide19.xml"/><Relationship Id="rId36" Type="http://schemas.openxmlformats.org/officeDocument/2006/relationships/image" Target="../media/image155.png"/><Relationship Id="rId49" Type="http://schemas.openxmlformats.org/officeDocument/2006/relationships/image" Target="../media/image183.png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31" Type="http://schemas.openxmlformats.org/officeDocument/2006/relationships/image" Target="../media/image173.png"/><Relationship Id="rId44" Type="http://schemas.openxmlformats.org/officeDocument/2006/relationships/image" Target="../media/image178.png"/><Relationship Id="rId52" Type="http://schemas.openxmlformats.org/officeDocument/2006/relationships/image" Target="../media/image186.png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tags" Target="../tags/tag204.xml"/><Relationship Id="rId27" Type="http://schemas.openxmlformats.org/officeDocument/2006/relationships/slideLayout" Target="../slideLayouts/slideLayout5.xml"/><Relationship Id="rId30" Type="http://schemas.openxmlformats.org/officeDocument/2006/relationships/image" Target="../media/image172.png"/><Relationship Id="rId35" Type="http://schemas.openxmlformats.org/officeDocument/2006/relationships/image" Target="../media/image131.png"/><Relationship Id="rId43" Type="http://schemas.openxmlformats.org/officeDocument/2006/relationships/image" Target="../media/image177.png"/><Relationship Id="rId48" Type="http://schemas.openxmlformats.org/officeDocument/2006/relationships/image" Target="../media/image182.png"/><Relationship Id="rId8" Type="http://schemas.openxmlformats.org/officeDocument/2006/relationships/tags" Target="../tags/tag190.xml"/><Relationship Id="rId51" Type="http://schemas.openxmlformats.org/officeDocument/2006/relationships/image" Target="../media/image1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192.png"/><Relationship Id="rId26" Type="http://schemas.openxmlformats.org/officeDocument/2006/relationships/image" Target="../media/image44.png"/><Relationship Id="rId3" Type="http://schemas.openxmlformats.org/officeDocument/2006/relationships/tags" Target="../tags/tag211.xml"/><Relationship Id="rId21" Type="http://schemas.openxmlformats.org/officeDocument/2006/relationships/image" Target="../media/image195.png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image" Target="../media/image191.png"/><Relationship Id="rId25" Type="http://schemas.openxmlformats.org/officeDocument/2006/relationships/image" Target="../media/image43.png"/><Relationship Id="rId2" Type="http://schemas.openxmlformats.org/officeDocument/2006/relationships/tags" Target="../tags/tag210.xml"/><Relationship Id="rId16" Type="http://schemas.openxmlformats.org/officeDocument/2006/relationships/image" Target="../media/image190.png"/><Relationship Id="rId20" Type="http://schemas.openxmlformats.org/officeDocument/2006/relationships/image" Target="../media/image194.png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image" Target="../media/image42.png"/><Relationship Id="rId5" Type="http://schemas.openxmlformats.org/officeDocument/2006/relationships/tags" Target="../tags/tag213.xml"/><Relationship Id="rId15" Type="http://schemas.openxmlformats.org/officeDocument/2006/relationships/image" Target="../media/image189.png"/><Relationship Id="rId23" Type="http://schemas.openxmlformats.org/officeDocument/2006/relationships/image" Target="../media/image41.png"/><Relationship Id="rId10" Type="http://schemas.openxmlformats.org/officeDocument/2006/relationships/tags" Target="../tags/tag218.xml"/><Relationship Id="rId19" Type="http://schemas.openxmlformats.org/officeDocument/2006/relationships/image" Target="../media/image193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notesSlide" Target="../notesSlides/notesSlide20.xml"/><Relationship Id="rId22" Type="http://schemas.openxmlformats.org/officeDocument/2006/relationships/image" Target="../media/image19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tags" Target="../tags/tag223.xml"/><Relationship Id="rId7" Type="http://schemas.openxmlformats.org/officeDocument/2006/relationships/notesSlide" Target="../notesSlides/notesSlide21.xml"/><Relationship Id="rId12" Type="http://schemas.openxmlformats.org/officeDocument/2006/relationships/image" Target="../media/image201.png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200.png"/><Relationship Id="rId5" Type="http://schemas.openxmlformats.org/officeDocument/2006/relationships/tags" Target="../tags/tag225.xml"/><Relationship Id="rId10" Type="http://schemas.openxmlformats.org/officeDocument/2006/relationships/image" Target="../media/image199.png"/><Relationship Id="rId4" Type="http://schemas.openxmlformats.org/officeDocument/2006/relationships/tags" Target="../tags/tag224.xml"/><Relationship Id="rId9" Type="http://schemas.openxmlformats.org/officeDocument/2006/relationships/image" Target="../media/image19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image" Target="../media/image57.png"/><Relationship Id="rId26" Type="http://schemas.openxmlformats.org/officeDocument/2006/relationships/image" Target="../media/image209.png"/><Relationship Id="rId3" Type="http://schemas.openxmlformats.org/officeDocument/2006/relationships/tags" Target="../tags/tag228.xml"/><Relationship Id="rId21" Type="http://schemas.openxmlformats.org/officeDocument/2006/relationships/image" Target="../media/image204.png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image" Target="../media/image56.png"/><Relationship Id="rId25" Type="http://schemas.openxmlformats.org/officeDocument/2006/relationships/image" Target="../media/image208.png"/><Relationship Id="rId2" Type="http://schemas.openxmlformats.org/officeDocument/2006/relationships/tags" Target="../tags/tag227.xml"/><Relationship Id="rId16" Type="http://schemas.openxmlformats.org/officeDocument/2006/relationships/image" Target="../media/image202.png"/><Relationship Id="rId20" Type="http://schemas.openxmlformats.org/officeDocument/2006/relationships/image" Target="../media/image203.png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24" Type="http://schemas.openxmlformats.org/officeDocument/2006/relationships/image" Target="../media/image207.png"/><Relationship Id="rId5" Type="http://schemas.openxmlformats.org/officeDocument/2006/relationships/tags" Target="../tags/tag230.xml"/><Relationship Id="rId15" Type="http://schemas.openxmlformats.org/officeDocument/2006/relationships/notesSlide" Target="../notesSlides/notesSlide22.xml"/><Relationship Id="rId23" Type="http://schemas.openxmlformats.org/officeDocument/2006/relationships/image" Target="../media/image206.png"/><Relationship Id="rId28" Type="http://schemas.openxmlformats.org/officeDocument/2006/relationships/image" Target="../media/image211.png"/><Relationship Id="rId10" Type="http://schemas.openxmlformats.org/officeDocument/2006/relationships/tags" Target="../tags/tag235.xml"/><Relationship Id="rId19" Type="http://schemas.openxmlformats.org/officeDocument/2006/relationships/image" Target="../media/image58.pn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slideLayout" Target="../slideLayouts/slideLayout5.xml"/><Relationship Id="rId22" Type="http://schemas.openxmlformats.org/officeDocument/2006/relationships/image" Target="../media/image205.png"/><Relationship Id="rId27" Type="http://schemas.openxmlformats.org/officeDocument/2006/relationships/image" Target="../media/image2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tags" Target="../tags/tag251.xml"/><Relationship Id="rId18" Type="http://schemas.openxmlformats.org/officeDocument/2006/relationships/image" Target="../media/image58.png"/><Relationship Id="rId26" Type="http://schemas.openxmlformats.org/officeDocument/2006/relationships/image" Target="../media/image217.png"/><Relationship Id="rId3" Type="http://schemas.openxmlformats.org/officeDocument/2006/relationships/tags" Target="../tags/tag241.xml"/><Relationship Id="rId21" Type="http://schemas.openxmlformats.org/officeDocument/2006/relationships/image" Target="../media/image214.png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image" Target="../media/image57.png"/><Relationship Id="rId25" Type="http://schemas.openxmlformats.org/officeDocument/2006/relationships/image" Target="../media/image216.png"/><Relationship Id="rId2" Type="http://schemas.openxmlformats.org/officeDocument/2006/relationships/tags" Target="../tags/tag240.xml"/><Relationship Id="rId16" Type="http://schemas.openxmlformats.org/officeDocument/2006/relationships/image" Target="../media/image56.png"/><Relationship Id="rId20" Type="http://schemas.openxmlformats.org/officeDocument/2006/relationships/image" Target="../media/image213.png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24" Type="http://schemas.openxmlformats.org/officeDocument/2006/relationships/image" Target="../media/image85.png"/><Relationship Id="rId5" Type="http://schemas.openxmlformats.org/officeDocument/2006/relationships/tags" Target="../tags/tag243.xml"/><Relationship Id="rId15" Type="http://schemas.openxmlformats.org/officeDocument/2006/relationships/notesSlide" Target="../notesSlides/notesSlide23.xml"/><Relationship Id="rId23" Type="http://schemas.openxmlformats.org/officeDocument/2006/relationships/image" Target="../media/image197.png"/><Relationship Id="rId28" Type="http://schemas.openxmlformats.org/officeDocument/2006/relationships/image" Target="../media/image219.png"/><Relationship Id="rId10" Type="http://schemas.openxmlformats.org/officeDocument/2006/relationships/tags" Target="../tags/tag248.xml"/><Relationship Id="rId19" Type="http://schemas.openxmlformats.org/officeDocument/2006/relationships/image" Target="../media/image212.png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slideLayout" Target="../slideLayouts/slideLayout5.xml"/><Relationship Id="rId22" Type="http://schemas.openxmlformats.org/officeDocument/2006/relationships/image" Target="../media/image215.png"/><Relationship Id="rId27" Type="http://schemas.openxmlformats.org/officeDocument/2006/relationships/image" Target="../media/image2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tags" Target="../tags/tag264.xml"/><Relationship Id="rId18" Type="http://schemas.openxmlformats.org/officeDocument/2006/relationships/image" Target="../media/image222.png"/><Relationship Id="rId26" Type="http://schemas.openxmlformats.org/officeDocument/2006/relationships/image" Target="../media/image108.png"/><Relationship Id="rId3" Type="http://schemas.openxmlformats.org/officeDocument/2006/relationships/tags" Target="../tags/tag254.xml"/><Relationship Id="rId21" Type="http://schemas.openxmlformats.org/officeDocument/2006/relationships/image" Target="../media/image224.png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image" Target="../media/image221.png"/><Relationship Id="rId25" Type="http://schemas.openxmlformats.org/officeDocument/2006/relationships/image" Target="../media/image58.png"/><Relationship Id="rId2" Type="http://schemas.openxmlformats.org/officeDocument/2006/relationships/tags" Target="../tags/tag253.xml"/><Relationship Id="rId16" Type="http://schemas.openxmlformats.org/officeDocument/2006/relationships/image" Target="../media/image220.png"/><Relationship Id="rId20" Type="http://schemas.openxmlformats.org/officeDocument/2006/relationships/image" Target="../media/image64.png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image" Target="../media/image57.png"/><Relationship Id="rId5" Type="http://schemas.openxmlformats.org/officeDocument/2006/relationships/tags" Target="../tags/tag256.xml"/><Relationship Id="rId15" Type="http://schemas.openxmlformats.org/officeDocument/2006/relationships/notesSlide" Target="../notesSlides/notesSlide24.xml"/><Relationship Id="rId23" Type="http://schemas.openxmlformats.org/officeDocument/2006/relationships/image" Target="../media/image56.png"/><Relationship Id="rId28" Type="http://schemas.openxmlformats.org/officeDocument/2006/relationships/image" Target="../media/image227.png"/><Relationship Id="rId10" Type="http://schemas.openxmlformats.org/officeDocument/2006/relationships/tags" Target="../tags/tag261.xml"/><Relationship Id="rId19" Type="http://schemas.openxmlformats.org/officeDocument/2006/relationships/image" Target="../media/image223.png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slideLayout" Target="../slideLayouts/slideLayout5.xml"/><Relationship Id="rId22" Type="http://schemas.openxmlformats.org/officeDocument/2006/relationships/image" Target="../media/image225.png"/><Relationship Id="rId27" Type="http://schemas.openxmlformats.org/officeDocument/2006/relationships/image" Target="../media/image2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tags" Target="../tags/tag277.xml"/><Relationship Id="rId18" Type="http://schemas.openxmlformats.org/officeDocument/2006/relationships/tags" Target="../tags/tag282.xml"/><Relationship Id="rId26" Type="http://schemas.openxmlformats.org/officeDocument/2006/relationships/image" Target="../media/image232.png"/><Relationship Id="rId39" Type="http://schemas.openxmlformats.org/officeDocument/2006/relationships/image" Target="../media/image132.png"/><Relationship Id="rId3" Type="http://schemas.openxmlformats.org/officeDocument/2006/relationships/tags" Target="../tags/tag267.xml"/><Relationship Id="rId21" Type="http://schemas.openxmlformats.org/officeDocument/2006/relationships/notesSlide" Target="../notesSlides/notesSlide25.xml"/><Relationship Id="rId34" Type="http://schemas.openxmlformats.org/officeDocument/2006/relationships/image" Target="../media/image240.png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17" Type="http://schemas.openxmlformats.org/officeDocument/2006/relationships/tags" Target="../tags/tag281.xml"/><Relationship Id="rId25" Type="http://schemas.openxmlformats.org/officeDocument/2006/relationships/image" Target="../media/image231.png"/><Relationship Id="rId33" Type="http://schemas.openxmlformats.org/officeDocument/2006/relationships/image" Target="../media/image239.png"/><Relationship Id="rId38" Type="http://schemas.openxmlformats.org/officeDocument/2006/relationships/image" Target="../media/image244.png"/><Relationship Id="rId2" Type="http://schemas.openxmlformats.org/officeDocument/2006/relationships/tags" Target="../tags/tag266.xml"/><Relationship Id="rId16" Type="http://schemas.openxmlformats.org/officeDocument/2006/relationships/tags" Target="../tags/tag280.xml"/><Relationship Id="rId20" Type="http://schemas.openxmlformats.org/officeDocument/2006/relationships/slideLayout" Target="../slideLayouts/slideLayout5.xml"/><Relationship Id="rId29" Type="http://schemas.openxmlformats.org/officeDocument/2006/relationships/image" Target="../media/image235.png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24" Type="http://schemas.openxmlformats.org/officeDocument/2006/relationships/image" Target="../media/image230.png"/><Relationship Id="rId32" Type="http://schemas.openxmlformats.org/officeDocument/2006/relationships/image" Target="../media/image238.png"/><Relationship Id="rId37" Type="http://schemas.openxmlformats.org/officeDocument/2006/relationships/image" Target="../media/image243.png"/><Relationship Id="rId40" Type="http://schemas.openxmlformats.org/officeDocument/2006/relationships/image" Target="../media/image245.png"/><Relationship Id="rId5" Type="http://schemas.openxmlformats.org/officeDocument/2006/relationships/tags" Target="../tags/tag269.xml"/><Relationship Id="rId15" Type="http://schemas.openxmlformats.org/officeDocument/2006/relationships/tags" Target="../tags/tag279.xml"/><Relationship Id="rId23" Type="http://schemas.openxmlformats.org/officeDocument/2006/relationships/image" Target="../media/image229.png"/><Relationship Id="rId28" Type="http://schemas.openxmlformats.org/officeDocument/2006/relationships/image" Target="../media/image234.png"/><Relationship Id="rId36" Type="http://schemas.openxmlformats.org/officeDocument/2006/relationships/image" Target="../media/image242.png"/><Relationship Id="rId10" Type="http://schemas.openxmlformats.org/officeDocument/2006/relationships/tags" Target="../tags/tag274.xml"/><Relationship Id="rId19" Type="http://schemas.openxmlformats.org/officeDocument/2006/relationships/tags" Target="../tags/tag283.xml"/><Relationship Id="rId31" Type="http://schemas.openxmlformats.org/officeDocument/2006/relationships/image" Target="../media/image237.png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tags" Target="../tags/tag278.xml"/><Relationship Id="rId22" Type="http://schemas.openxmlformats.org/officeDocument/2006/relationships/image" Target="../media/image228.png"/><Relationship Id="rId27" Type="http://schemas.openxmlformats.org/officeDocument/2006/relationships/image" Target="../media/image233.png"/><Relationship Id="rId30" Type="http://schemas.openxmlformats.org/officeDocument/2006/relationships/image" Target="../media/image236.png"/><Relationship Id="rId35" Type="http://schemas.openxmlformats.org/officeDocument/2006/relationships/image" Target="../media/image2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57.png"/><Relationship Id="rId26" Type="http://schemas.openxmlformats.org/officeDocument/2006/relationships/image" Target="../media/image253.png"/><Relationship Id="rId3" Type="http://schemas.openxmlformats.org/officeDocument/2006/relationships/tags" Target="../tags/tag286.xml"/><Relationship Id="rId21" Type="http://schemas.openxmlformats.org/officeDocument/2006/relationships/image" Target="../media/image248.png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image" Target="../media/image56.png"/><Relationship Id="rId25" Type="http://schemas.openxmlformats.org/officeDocument/2006/relationships/image" Target="../media/image252.png"/><Relationship Id="rId2" Type="http://schemas.openxmlformats.org/officeDocument/2006/relationships/tags" Target="../tags/tag285.xml"/><Relationship Id="rId16" Type="http://schemas.openxmlformats.org/officeDocument/2006/relationships/image" Target="../media/image247.png"/><Relationship Id="rId20" Type="http://schemas.openxmlformats.org/officeDocument/2006/relationships/image" Target="../media/image85.png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24" Type="http://schemas.openxmlformats.org/officeDocument/2006/relationships/image" Target="../media/image251.png"/><Relationship Id="rId5" Type="http://schemas.openxmlformats.org/officeDocument/2006/relationships/tags" Target="../tags/tag288.xml"/><Relationship Id="rId15" Type="http://schemas.openxmlformats.org/officeDocument/2006/relationships/image" Target="../media/image246.png"/><Relationship Id="rId23" Type="http://schemas.openxmlformats.org/officeDocument/2006/relationships/image" Target="../media/image250.png"/><Relationship Id="rId10" Type="http://schemas.openxmlformats.org/officeDocument/2006/relationships/tags" Target="../tags/tag293.xml"/><Relationship Id="rId19" Type="http://schemas.openxmlformats.org/officeDocument/2006/relationships/image" Target="../media/image58.png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notesSlide" Target="../notesSlides/notesSlide26.xml"/><Relationship Id="rId22" Type="http://schemas.openxmlformats.org/officeDocument/2006/relationships/image" Target="../media/image2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13" Type="http://schemas.openxmlformats.org/officeDocument/2006/relationships/tags" Target="../tags/tag308.xml"/><Relationship Id="rId18" Type="http://schemas.openxmlformats.org/officeDocument/2006/relationships/image" Target="../media/image57.png"/><Relationship Id="rId26" Type="http://schemas.openxmlformats.org/officeDocument/2006/relationships/image" Target="../media/image257.png"/><Relationship Id="rId3" Type="http://schemas.openxmlformats.org/officeDocument/2006/relationships/tags" Target="../tags/tag298.xml"/><Relationship Id="rId21" Type="http://schemas.openxmlformats.org/officeDocument/2006/relationships/image" Target="../media/image248.png"/><Relationship Id="rId7" Type="http://schemas.openxmlformats.org/officeDocument/2006/relationships/tags" Target="../tags/tag302.xml"/><Relationship Id="rId12" Type="http://schemas.openxmlformats.org/officeDocument/2006/relationships/tags" Target="../tags/tag307.xml"/><Relationship Id="rId17" Type="http://schemas.openxmlformats.org/officeDocument/2006/relationships/image" Target="../media/image56.png"/><Relationship Id="rId25" Type="http://schemas.openxmlformats.org/officeDocument/2006/relationships/image" Target="../media/image256.png"/><Relationship Id="rId2" Type="http://schemas.openxmlformats.org/officeDocument/2006/relationships/tags" Target="../tags/tag297.xml"/><Relationship Id="rId16" Type="http://schemas.openxmlformats.org/officeDocument/2006/relationships/notesSlide" Target="../notesSlides/notesSlide27.xml"/><Relationship Id="rId20" Type="http://schemas.openxmlformats.org/officeDocument/2006/relationships/image" Target="../media/image85.png"/><Relationship Id="rId29" Type="http://schemas.openxmlformats.org/officeDocument/2006/relationships/image" Target="../media/image260.png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tags" Target="../tags/tag306.xml"/><Relationship Id="rId24" Type="http://schemas.openxmlformats.org/officeDocument/2006/relationships/image" Target="../media/image255.png"/><Relationship Id="rId5" Type="http://schemas.openxmlformats.org/officeDocument/2006/relationships/tags" Target="../tags/tag300.xml"/><Relationship Id="rId15" Type="http://schemas.openxmlformats.org/officeDocument/2006/relationships/slideLayout" Target="../slideLayouts/slideLayout5.xml"/><Relationship Id="rId23" Type="http://schemas.openxmlformats.org/officeDocument/2006/relationships/image" Target="../media/image254.png"/><Relationship Id="rId28" Type="http://schemas.openxmlformats.org/officeDocument/2006/relationships/image" Target="../media/image259.png"/><Relationship Id="rId10" Type="http://schemas.openxmlformats.org/officeDocument/2006/relationships/tags" Target="../tags/tag305.xml"/><Relationship Id="rId19" Type="http://schemas.openxmlformats.org/officeDocument/2006/relationships/image" Target="../media/image58.png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4" Type="http://schemas.openxmlformats.org/officeDocument/2006/relationships/tags" Target="../tags/tag309.xml"/><Relationship Id="rId22" Type="http://schemas.openxmlformats.org/officeDocument/2006/relationships/image" Target="../media/image251.png"/><Relationship Id="rId27" Type="http://schemas.openxmlformats.org/officeDocument/2006/relationships/image" Target="../media/image258.png"/><Relationship Id="rId30" Type="http://schemas.openxmlformats.org/officeDocument/2006/relationships/image" Target="../media/image2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tags" Target="../tags/tag322.xml"/><Relationship Id="rId18" Type="http://schemas.openxmlformats.org/officeDocument/2006/relationships/tags" Target="../tags/tag327.xml"/><Relationship Id="rId26" Type="http://schemas.openxmlformats.org/officeDocument/2006/relationships/image" Target="../media/image57.png"/><Relationship Id="rId39" Type="http://schemas.openxmlformats.org/officeDocument/2006/relationships/image" Target="../media/image270.png"/><Relationship Id="rId3" Type="http://schemas.openxmlformats.org/officeDocument/2006/relationships/tags" Target="../tags/tag312.xml"/><Relationship Id="rId21" Type="http://schemas.openxmlformats.org/officeDocument/2006/relationships/tags" Target="../tags/tag330.xml"/><Relationship Id="rId34" Type="http://schemas.openxmlformats.org/officeDocument/2006/relationships/image" Target="../media/image265.png"/><Relationship Id="rId42" Type="http://schemas.openxmlformats.org/officeDocument/2006/relationships/image" Target="../media/image273.png"/><Relationship Id="rId7" Type="http://schemas.openxmlformats.org/officeDocument/2006/relationships/tags" Target="../tags/tag316.xml"/><Relationship Id="rId12" Type="http://schemas.openxmlformats.org/officeDocument/2006/relationships/tags" Target="../tags/tag321.xml"/><Relationship Id="rId17" Type="http://schemas.openxmlformats.org/officeDocument/2006/relationships/tags" Target="../tags/tag326.xml"/><Relationship Id="rId25" Type="http://schemas.openxmlformats.org/officeDocument/2006/relationships/image" Target="../media/image56.png"/><Relationship Id="rId33" Type="http://schemas.openxmlformats.org/officeDocument/2006/relationships/image" Target="../media/image264.png"/><Relationship Id="rId38" Type="http://schemas.openxmlformats.org/officeDocument/2006/relationships/image" Target="../media/image269.png"/><Relationship Id="rId46" Type="http://schemas.openxmlformats.org/officeDocument/2006/relationships/image" Target="../media/image277.png"/><Relationship Id="rId2" Type="http://schemas.openxmlformats.org/officeDocument/2006/relationships/tags" Target="../tags/tag311.xml"/><Relationship Id="rId16" Type="http://schemas.openxmlformats.org/officeDocument/2006/relationships/tags" Target="../tags/tag325.xml"/><Relationship Id="rId20" Type="http://schemas.openxmlformats.org/officeDocument/2006/relationships/tags" Target="../tags/tag329.xml"/><Relationship Id="rId29" Type="http://schemas.openxmlformats.org/officeDocument/2006/relationships/image" Target="../media/image248.png"/><Relationship Id="rId41" Type="http://schemas.openxmlformats.org/officeDocument/2006/relationships/image" Target="../media/image272.png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24" Type="http://schemas.openxmlformats.org/officeDocument/2006/relationships/notesSlide" Target="../notesSlides/notesSlide28.xml"/><Relationship Id="rId32" Type="http://schemas.openxmlformats.org/officeDocument/2006/relationships/image" Target="../media/image263.png"/><Relationship Id="rId37" Type="http://schemas.openxmlformats.org/officeDocument/2006/relationships/image" Target="../media/image268.png"/><Relationship Id="rId40" Type="http://schemas.openxmlformats.org/officeDocument/2006/relationships/image" Target="../media/image271.png"/><Relationship Id="rId45" Type="http://schemas.openxmlformats.org/officeDocument/2006/relationships/image" Target="../media/image276.png"/><Relationship Id="rId5" Type="http://schemas.openxmlformats.org/officeDocument/2006/relationships/tags" Target="../tags/tag314.xml"/><Relationship Id="rId15" Type="http://schemas.openxmlformats.org/officeDocument/2006/relationships/tags" Target="../tags/tag324.xml"/><Relationship Id="rId23" Type="http://schemas.openxmlformats.org/officeDocument/2006/relationships/slideLayout" Target="../slideLayouts/slideLayout5.xml"/><Relationship Id="rId28" Type="http://schemas.openxmlformats.org/officeDocument/2006/relationships/image" Target="../media/image85.png"/><Relationship Id="rId36" Type="http://schemas.openxmlformats.org/officeDocument/2006/relationships/image" Target="../media/image267.png"/><Relationship Id="rId10" Type="http://schemas.openxmlformats.org/officeDocument/2006/relationships/tags" Target="../tags/tag319.xml"/><Relationship Id="rId19" Type="http://schemas.openxmlformats.org/officeDocument/2006/relationships/tags" Target="../tags/tag328.xml"/><Relationship Id="rId31" Type="http://schemas.openxmlformats.org/officeDocument/2006/relationships/image" Target="../media/image262.png"/><Relationship Id="rId44" Type="http://schemas.openxmlformats.org/officeDocument/2006/relationships/image" Target="../media/image275.png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tags" Target="../tags/tag323.xml"/><Relationship Id="rId22" Type="http://schemas.openxmlformats.org/officeDocument/2006/relationships/tags" Target="../tags/tag331.xml"/><Relationship Id="rId27" Type="http://schemas.openxmlformats.org/officeDocument/2006/relationships/image" Target="../media/image58.png"/><Relationship Id="rId30" Type="http://schemas.openxmlformats.org/officeDocument/2006/relationships/image" Target="../media/image251.png"/><Relationship Id="rId35" Type="http://schemas.openxmlformats.org/officeDocument/2006/relationships/image" Target="../media/image266.png"/><Relationship Id="rId43" Type="http://schemas.openxmlformats.org/officeDocument/2006/relationships/image" Target="../media/image27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18" Type="http://schemas.openxmlformats.org/officeDocument/2006/relationships/notesSlide" Target="../notesSlides/notesSlide29.xml"/><Relationship Id="rId26" Type="http://schemas.openxmlformats.org/officeDocument/2006/relationships/image" Target="../media/image285.png"/><Relationship Id="rId3" Type="http://schemas.openxmlformats.org/officeDocument/2006/relationships/tags" Target="../tags/tag334.xml"/><Relationship Id="rId21" Type="http://schemas.openxmlformats.org/officeDocument/2006/relationships/image" Target="../media/image280.png"/><Relationship Id="rId34" Type="http://schemas.openxmlformats.org/officeDocument/2006/relationships/image" Target="../media/image293.png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slideLayout" Target="../slideLayouts/slideLayout5.xml"/><Relationship Id="rId25" Type="http://schemas.openxmlformats.org/officeDocument/2006/relationships/image" Target="../media/image284.png"/><Relationship Id="rId33" Type="http://schemas.openxmlformats.org/officeDocument/2006/relationships/image" Target="../media/image292.png"/><Relationship Id="rId2" Type="http://schemas.openxmlformats.org/officeDocument/2006/relationships/tags" Target="../tags/tag333.xml"/><Relationship Id="rId16" Type="http://schemas.openxmlformats.org/officeDocument/2006/relationships/tags" Target="../tags/tag347.xml"/><Relationship Id="rId20" Type="http://schemas.openxmlformats.org/officeDocument/2006/relationships/image" Target="../media/image279.png"/><Relationship Id="rId29" Type="http://schemas.openxmlformats.org/officeDocument/2006/relationships/image" Target="../media/image288.png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24" Type="http://schemas.openxmlformats.org/officeDocument/2006/relationships/image" Target="../media/image283.png"/><Relationship Id="rId32" Type="http://schemas.openxmlformats.org/officeDocument/2006/relationships/image" Target="../media/image291.png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23" Type="http://schemas.openxmlformats.org/officeDocument/2006/relationships/image" Target="../media/image282.png"/><Relationship Id="rId28" Type="http://schemas.openxmlformats.org/officeDocument/2006/relationships/image" Target="../media/image287.png"/><Relationship Id="rId10" Type="http://schemas.openxmlformats.org/officeDocument/2006/relationships/tags" Target="../tags/tag341.xml"/><Relationship Id="rId19" Type="http://schemas.openxmlformats.org/officeDocument/2006/relationships/image" Target="../media/image278.png"/><Relationship Id="rId31" Type="http://schemas.openxmlformats.org/officeDocument/2006/relationships/image" Target="../media/image290.png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Relationship Id="rId22" Type="http://schemas.openxmlformats.org/officeDocument/2006/relationships/image" Target="../media/image281.png"/><Relationship Id="rId27" Type="http://schemas.openxmlformats.org/officeDocument/2006/relationships/image" Target="../media/image286.png"/><Relationship Id="rId30" Type="http://schemas.openxmlformats.org/officeDocument/2006/relationships/image" Target="../media/image2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tags" Target="../tags/tag360.xml"/><Relationship Id="rId18" Type="http://schemas.openxmlformats.org/officeDocument/2006/relationships/tags" Target="../tags/tag365.xml"/><Relationship Id="rId26" Type="http://schemas.openxmlformats.org/officeDocument/2006/relationships/image" Target="../media/image297.png"/><Relationship Id="rId39" Type="http://schemas.openxmlformats.org/officeDocument/2006/relationships/image" Target="../media/image310.png"/><Relationship Id="rId3" Type="http://schemas.openxmlformats.org/officeDocument/2006/relationships/tags" Target="../tags/tag350.xml"/><Relationship Id="rId21" Type="http://schemas.openxmlformats.org/officeDocument/2006/relationships/slideLayout" Target="../slideLayouts/slideLayout5.xml"/><Relationship Id="rId34" Type="http://schemas.openxmlformats.org/officeDocument/2006/relationships/image" Target="../media/image305.png"/><Relationship Id="rId42" Type="http://schemas.openxmlformats.org/officeDocument/2006/relationships/image" Target="../media/image313.png"/><Relationship Id="rId7" Type="http://schemas.openxmlformats.org/officeDocument/2006/relationships/tags" Target="../tags/tag354.xml"/><Relationship Id="rId12" Type="http://schemas.openxmlformats.org/officeDocument/2006/relationships/tags" Target="../tags/tag359.xml"/><Relationship Id="rId17" Type="http://schemas.openxmlformats.org/officeDocument/2006/relationships/tags" Target="../tags/tag364.xml"/><Relationship Id="rId25" Type="http://schemas.openxmlformats.org/officeDocument/2006/relationships/image" Target="../media/image296.png"/><Relationship Id="rId33" Type="http://schemas.openxmlformats.org/officeDocument/2006/relationships/image" Target="../media/image304.png"/><Relationship Id="rId38" Type="http://schemas.openxmlformats.org/officeDocument/2006/relationships/image" Target="../media/image309.png"/><Relationship Id="rId2" Type="http://schemas.openxmlformats.org/officeDocument/2006/relationships/tags" Target="../tags/tag349.xml"/><Relationship Id="rId16" Type="http://schemas.openxmlformats.org/officeDocument/2006/relationships/tags" Target="../tags/tag363.xml"/><Relationship Id="rId20" Type="http://schemas.openxmlformats.org/officeDocument/2006/relationships/tags" Target="../tags/tag367.xml"/><Relationship Id="rId29" Type="http://schemas.openxmlformats.org/officeDocument/2006/relationships/image" Target="../media/image300.png"/><Relationship Id="rId41" Type="http://schemas.openxmlformats.org/officeDocument/2006/relationships/image" Target="../media/image312.png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tags" Target="../tags/tag358.xml"/><Relationship Id="rId24" Type="http://schemas.openxmlformats.org/officeDocument/2006/relationships/image" Target="../media/image295.png"/><Relationship Id="rId32" Type="http://schemas.openxmlformats.org/officeDocument/2006/relationships/image" Target="../media/image303.png"/><Relationship Id="rId37" Type="http://schemas.openxmlformats.org/officeDocument/2006/relationships/image" Target="../media/image308.png"/><Relationship Id="rId40" Type="http://schemas.openxmlformats.org/officeDocument/2006/relationships/image" Target="../media/image311.png"/><Relationship Id="rId5" Type="http://schemas.openxmlformats.org/officeDocument/2006/relationships/tags" Target="../tags/tag352.xml"/><Relationship Id="rId15" Type="http://schemas.openxmlformats.org/officeDocument/2006/relationships/tags" Target="../tags/tag362.xml"/><Relationship Id="rId23" Type="http://schemas.openxmlformats.org/officeDocument/2006/relationships/image" Target="../media/image294.png"/><Relationship Id="rId28" Type="http://schemas.openxmlformats.org/officeDocument/2006/relationships/image" Target="../media/image299.png"/><Relationship Id="rId36" Type="http://schemas.openxmlformats.org/officeDocument/2006/relationships/image" Target="../media/image307.png"/><Relationship Id="rId10" Type="http://schemas.openxmlformats.org/officeDocument/2006/relationships/tags" Target="../tags/tag357.xml"/><Relationship Id="rId19" Type="http://schemas.openxmlformats.org/officeDocument/2006/relationships/tags" Target="../tags/tag366.xml"/><Relationship Id="rId31" Type="http://schemas.openxmlformats.org/officeDocument/2006/relationships/image" Target="../media/image302.png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4" Type="http://schemas.openxmlformats.org/officeDocument/2006/relationships/tags" Target="../tags/tag361.xml"/><Relationship Id="rId22" Type="http://schemas.openxmlformats.org/officeDocument/2006/relationships/notesSlide" Target="../notesSlides/notesSlide30.xml"/><Relationship Id="rId27" Type="http://schemas.openxmlformats.org/officeDocument/2006/relationships/image" Target="../media/image298.png"/><Relationship Id="rId30" Type="http://schemas.openxmlformats.org/officeDocument/2006/relationships/image" Target="../media/image301.png"/><Relationship Id="rId35" Type="http://schemas.openxmlformats.org/officeDocument/2006/relationships/image" Target="../media/image30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gpark\Desktop\2013-09-Chonbuk_colloq-FT\kinesin.wmv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8.png"/><Relationship Id="rId3" Type="http://schemas.openxmlformats.org/officeDocument/2006/relationships/tags" Target="../tags/tag4.xml"/><Relationship Id="rId21" Type="http://schemas.openxmlformats.org/officeDocument/2006/relationships/image" Target="../media/image13.png"/><Relationship Id="rId34" Type="http://schemas.openxmlformats.org/officeDocument/2006/relationships/image" Target="../media/image26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17.png"/><Relationship Id="rId33" Type="http://schemas.openxmlformats.org/officeDocument/2006/relationships/image" Target="../media/image25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6.png"/><Relationship Id="rId32" Type="http://schemas.openxmlformats.org/officeDocument/2006/relationships/image" Target="../media/image24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openxmlformats.org/officeDocument/2006/relationships/tags" Target="../tags/tag11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23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notesSlide" Target="../notesSlides/notesSlide7.xml"/><Relationship Id="rId18" Type="http://schemas.openxmlformats.org/officeDocument/2006/relationships/image" Target="../media/image32.png"/><Relationship Id="rId3" Type="http://schemas.openxmlformats.org/officeDocument/2006/relationships/tags" Target="../tags/tag21.xml"/><Relationship Id="rId21" Type="http://schemas.openxmlformats.org/officeDocument/2006/relationships/image" Target="../media/image35.png"/><Relationship Id="rId7" Type="http://schemas.openxmlformats.org/officeDocument/2006/relationships/tags" Target="../tags/tag2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1.png"/><Relationship Id="rId2" Type="http://schemas.openxmlformats.org/officeDocument/2006/relationships/tags" Target="../tags/tag20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38.png"/><Relationship Id="rId5" Type="http://schemas.openxmlformats.org/officeDocument/2006/relationships/tags" Target="../tags/tag23.xml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tags" Target="../tags/tag28.xml"/><Relationship Id="rId19" Type="http://schemas.openxmlformats.org/officeDocument/2006/relationships/image" Target="../media/image33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image" Target="../media/image43.png"/><Relationship Id="rId39" Type="http://schemas.openxmlformats.org/officeDocument/2006/relationships/image" Target="../media/image54.png"/><Relationship Id="rId3" Type="http://schemas.openxmlformats.org/officeDocument/2006/relationships/tags" Target="../tags/tag32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51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33.png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6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3.png"/><Relationship Id="rId40" Type="http://schemas.openxmlformats.org/officeDocument/2006/relationships/image" Target="../media/image55.png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29.png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image" Target="../media/image48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tags" Target="../tags/tag74.xml"/><Relationship Id="rId39" Type="http://schemas.openxmlformats.org/officeDocument/2006/relationships/image" Target="../media/image65.png"/><Relationship Id="rId21" Type="http://schemas.openxmlformats.org/officeDocument/2006/relationships/tags" Target="../tags/tag69.xml"/><Relationship Id="rId34" Type="http://schemas.openxmlformats.org/officeDocument/2006/relationships/image" Target="../media/image60.png"/><Relationship Id="rId42" Type="http://schemas.openxmlformats.org/officeDocument/2006/relationships/image" Target="../media/image67.png"/><Relationship Id="rId47" Type="http://schemas.openxmlformats.org/officeDocument/2006/relationships/image" Target="../media/image72.png"/><Relationship Id="rId50" Type="http://schemas.openxmlformats.org/officeDocument/2006/relationships/image" Target="../media/image75.png"/><Relationship Id="rId55" Type="http://schemas.openxmlformats.org/officeDocument/2006/relationships/image" Target="../media/image80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tags" Target="../tags/tag73.xml"/><Relationship Id="rId33" Type="http://schemas.openxmlformats.org/officeDocument/2006/relationships/image" Target="../media/image59.png"/><Relationship Id="rId38" Type="http://schemas.openxmlformats.org/officeDocument/2006/relationships/image" Target="../media/image64.png"/><Relationship Id="rId46" Type="http://schemas.openxmlformats.org/officeDocument/2006/relationships/image" Target="../media/image71.png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29" Type="http://schemas.openxmlformats.org/officeDocument/2006/relationships/notesSlide" Target="../notesSlides/notesSlide9.xml"/><Relationship Id="rId41" Type="http://schemas.openxmlformats.org/officeDocument/2006/relationships/image" Target="../media/image29.png"/><Relationship Id="rId54" Type="http://schemas.openxmlformats.org/officeDocument/2006/relationships/image" Target="../media/image79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tags" Target="../tags/tag72.xml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45" Type="http://schemas.openxmlformats.org/officeDocument/2006/relationships/image" Target="../media/image70.png"/><Relationship Id="rId53" Type="http://schemas.openxmlformats.org/officeDocument/2006/relationships/image" Target="../media/image78.png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tags" Target="../tags/tag71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62.png"/><Relationship Id="rId49" Type="http://schemas.openxmlformats.org/officeDocument/2006/relationships/image" Target="../media/image74.png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31" Type="http://schemas.openxmlformats.org/officeDocument/2006/relationships/image" Target="../media/image57.png"/><Relationship Id="rId44" Type="http://schemas.openxmlformats.org/officeDocument/2006/relationships/image" Target="../media/image69.png"/><Relationship Id="rId52" Type="http://schemas.openxmlformats.org/officeDocument/2006/relationships/image" Target="../media/image77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tags" Target="../tags/tag70.xml"/><Relationship Id="rId27" Type="http://schemas.openxmlformats.org/officeDocument/2006/relationships/tags" Target="../tags/tag75.xml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43" Type="http://schemas.openxmlformats.org/officeDocument/2006/relationships/image" Target="../media/image68.png"/><Relationship Id="rId48" Type="http://schemas.openxmlformats.org/officeDocument/2006/relationships/image" Target="../media/image73.png"/><Relationship Id="rId8" Type="http://schemas.openxmlformats.org/officeDocument/2006/relationships/tags" Target="../tags/tag56.xml"/><Relationship Id="rId51" Type="http://schemas.openxmlformats.org/officeDocument/2006/relationships/image" Target="../media/image76.png"/><Relationship Id="rId3" Type="http://schemas.openxmlformats.org/officeDocument/2006/relationships/tags" Target="../tags/tag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825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82550" y="6714365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82550" y="762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98234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335" y="91232"/>
            <a:ext cx="1485165" cy="8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30200" y="228600"/>
            <a:ext cx="6026150" cy="3762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i="1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  </a:t>
            </a:r>
            <a:r>
              <a:rPr kumimoji="1" lang="en-US" altLang="ko-KR" b="1" dirty="0" err="1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Hyunggyu</a:t>
            </a:r>
            <a:r>
              <a:rPr kumimoji="1" lang="en-US" altLang="ko-KR" b="1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en-US" altLang="ko-KR" b="1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Park    </a:t>
            </a:r>
            <a:r>
              <a:rPr kumimoji="1"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박</a:t>
            </a:r>
            <a:r>
              <a:rPr kumimoji="1"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형  </a:t>
            </a:r>
            <a:r>
              <a:rPr kumimoji="1" lang="ko-KR" altLang="en-US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규</a:t>
            </a:r>
            <a:r>
              <a:rPr kumimoji="1"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endParaRPr kumimoji="1" lang="en-US" altLang="ko-KR" b="1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475" y="1493784"/>
            <a:ext cx="4635515" cy="410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7995" y="1628800"/>
            <a:ext cx="474946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직사각형 38"/>
          <p:cNvSpPr/>
          <p:nvPr/>
        </p:nvSpPr>
        <p:spPr>
          <a:xfrm>
            <a:off x="542509" y="953725"/>
            <a:ext cx="4680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Comic Sans MS"/>
              </a:rPr>
              <a:t>Starting …   </a:t>
            </a:r>
            <a:r>
              <a:rPr lang="en-US" altLang="ko-KR" sz="2400" b="1" dirty="0" smtClean="0">
                <a:solidFill>
                  <a:srgbClr val="0000FF"/>
                </a:solidFill>
                <a:latin typeface="Comic Sans MS"/>
              </a:rPr>
              <a:t>Active …</a:t>
            </a:r>
            <a:r>
              <a:rPr lang="en-US" altLang="ko-KR" sz="2400" b="1" dirty="0" smtClean="0">
                <a:solidFill>
                  <a:srgbClr val="FF0000"/>
                </a:solidFill>
                <a:latin typeface="Comic Sans MS"/>
              </a:rPr>
              <a:t>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47650" y="838200"/>
            <a:ext cx="94107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30281" y="219080"/>
            <a:ext cx="6806935" cy="46166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err="1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rPr>
              <a:t>Jarzynski</a:t>
            </a:r>
            <a:r>
              <a:rPr kumimoji="1" lang="en-US" altLang="ko-KR" sz="2400" dirty="0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rPr>
              <a:t> equality &amp; Fluctuation theorems </a:t>
            </a: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825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 flipV="1">
            <a:off x="82550" y="67056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82550" y="762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98234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94447" name="Text Box 239"/>
          <p:cNvSpPr txBox="1">
            <a:spLocks noChangeArrowheads="1"/>
          </p:cNvSpPr>
          <p:nvPr/>
        </p:nvSpPr>
        <p:spPr bwMode="auto">
          <a:xfrm>
            <a:off x="428230" y="1133745"/>
            <a:ext cx="8971264" cy="461665"/>
          </a:xfrm>
          <a:prstGeom prst="rect">
            <a:avLst/>
          </a:prstGeom>
          <a:solidFill>
            <a:srgbClr val="FFFF99">
              <a:alpha val="39999"/>
            </a:srgb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rPr>
              <a:t>Crooks </a:t>
            </a:r>
            <a:r>
              <a:rPr kumimoji="1" lang="en-US" altLang="ko-KR" sz="2400" dirty="0" smtClean="0">
                <a:solidFill>
                  <a:srgbClr val="3333CC"/>
                </a:solidFill>
                <a:latin typeface="휴먼매직체" pitchFamily="18" charset="-127"/>
                <a:ea typeface="휴먼매직체" pitchFamily="18" charset="-127"/>
              </a:rPr>
              <a:t>``</a:t>
            </a:r>
            <a:r>
              <a:rPr kumimoji="1" lang="en-US" altLang="ko-KR" sz="2400" dirty="0" err="1" smtClean="0">
                <a:solidFill>
                  <a:srgbClr val="3333CC"/>
                </a:solidFill>
                <a:latin typeface="휴먼매직체" pitchFamily="18" charset="-127"/>
                <a:ea typeface="휴먼매직체" pitchFamily="18" charset="-127"/>
              </a:rPr>
              <a:t>detailed”fluctuation</a:t>
            </a:r>
            <a:r>
              <a:rPr kumimoji="1" lang="en-US" altLang="ko-KR" sz="2400" dirty="0" smtClean="0">
                <a:solidFill>
                  <a:srgbClr val="3333CC"/>
                </a:solidFill>
                <a:latin typeface="휴먼매직체" pitchFamily="18" charset="-127"/>
                <a:ea typeface="휴먼매직체" pitchFamily="18" charset="-127"/>
              </a:rPr>
              <a:t> theorem</a:t>
            </a:r>
            <a:endParaRPr kumimoji="1" lang="en-US" altLang="ko-KR" sz="2000" dirty="0">
              <a:solidFill>
                <a:srgbClr val="3333CC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235" name="Oval 67"/>
          <p:cNvSpPr>
            <a:spLocks noChangeArrowheads="1"/>
          </p:cNvSpPr>
          <p:nvPr/>
        </p:nvSpPr>
        <p:spPr bwMode="auto">
          <a:xfrm>
            <a:off x="1625180" y="1932978"/>
            <a:ext cx="96308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236" name="Oval 68"/>
          <p:cNvSpPr>
            <a:spLocks noChangeArrowheads="1"/>
          </p:cNvSpPr>
          <p:nvPr/>
        </p:nvSpPr>
        <p:spPr bwMode="auto">
          <a:xfrm>
            <a:off x="541704" y="2647358"/>
            <a:ext cx="96308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pic>
        <p:nvPicPr>
          <p:cNvPr id="40" name="그림 39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31255" y="1718810"/>
            <a:ext cx="4302336" cy="268837"/>
          </a:xfrm>
          <a:prstGeom prst="rect">
            <a:avLst/>
          </a:prstGeom>
          <a:noFill/>
          <a:ln/>
          <a:effectLst/>
        </p:spPr>
      </p:pic>
      <p:grpSp>
        <p:nvGrpSpPr>
          <p:cNvPr id="2" name="그룹 30"/>
          <p:cNvGrpSpPr/>
          <p:nvPr/>
        </p:nvGrpSpPr>
        <p:grpSpPr>
          <a:xfrm>
            <a:off x="619095" y="2004563"/>
            <a:ext cx="1083476" cy="696887"/>
            <a:chOff x="571472" y="2000240"/>
            <a:chExt cx="1000132" cy="696887"/>
          </a:xfrm>
        </p:grpSpPr>
        <p:sp>
          <p:nvSpPr>
            <p:cNvPr id="247" name="자유형 246"/>
            <p:cNvSpPr/>
            <p:nvPr/>
          </p:nvSpPr>
          <p:spPr>
            <a:xfrm flipH="1">
              <a:off x="571472" y="2000240"/>
              <a:ext cx="1000132" cy="696887"/>
            </a:xfrm>
            <a:custGeom>
              <a:avLst/>
              <a:gdLst>
                <a:gd name="connsiteX0" fmla="*/ 9753 w 602284"/>
                <a:gd name="connsiteY0" fmla="*/ 0 h 625449"/>
                <a:gd name="connsiteX1" fmla="*/ 39014 w 602284"/>
                <a:gd name="connsiteY1" fmla="*/ 285293 h 625449"/>
                <a:gd name="connsiteX2" fmla="*/ 243839 w 602284"/>
                <a:gd name="connsiteY2" fmla="*/ 204825 h 625449"/>
                <a:gd name="connsiteX3" fmla="*/ 382828 w 602284"/>
                <a:gd name="connsiteY3" fmla="*/ 234086 h 625449"/>
                <a:gd name="connsiteX4" fmla="*/ 426719 w 602284"/>
                <a:gd name="connsiteY4" fmla="*/ 416966 h 625449"/>
                <a:gd name="connsiteX5" fmla="*/ 434034 w 602284"/>
                <a:gd name="connsiteY5" fmla="*/ 599846 h 625449"/>
                <a:gd name="connsiteX6" fmla="*/ 602284 w 602284"/>
                <a:gd name="connsiteY6" fmla="*/ 570585 h 625449"/>
                <a:gd name="connsiteX7" fmla="*/ 602284 w 602284"/>
                <a:gd name="connsiteY7" fmla="*/ 570585 h 62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284" h="625449">
                  <a:moveTo>
                    <a:pt x="9753" y="0"/>
                  </a:moveTo>
                  <a:cubicBezTo>
                    <a:pt x="4876" y="125578"/>
                    <a:pt x="0" y="251156"/>
                    <a:pt x="39014" y="285293"/>
                  </a:cubicBezTo>
                  <a:cubicBezTo>
                    <a:pt x="78028" y="319430"/>
                    <a:pt x="186537" y="213359"/>
                    <a:pt x="243839" y="204825"/>
                  </a:cubicBezTo>
                  <a:cubicBezTo>
                    <a:pt x="301141" y="196291"/>
                    <a:pt x="352348" y="198729"/>
                    <a:pt x="382828" y="234086"/>
                  </a:cubicBezTo>
                  <a:cubicBezTo>
                    <a:pt x="413308" y="269443"/>
                    <a:pt x="418185" y="356006"/>
                    <a:pt x="426719" y="416966"/>
                  </a:cubicBezTo>
                  <a:cubicBezTo>
                    <a:pt x="435253" y="477926"/>
                    <a:pt x="404773" y="574243"/>
                    <a:pt x="434034" y="599846"/>
                  </a:cubicBezTo>
                  <a:cubicBezTo>
                    <a:pt x="463295" y="625449"/>
                    <a:pt x="602284" y="570585"/>
                    <a:pt x="602284" y="570585"/>
                  </a:cubicBezTo>
                  <a:lnTo>
                    <a:pt x="602284" y="570585"/>
                  </a:lnTo>
                </a:path>
              </a:pathLst>
            </a:custGeom>
            <a:ln w="2222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3" name="Line 48"/>
            <p:cNvSpPr>
              <a:spLocks noChangeAspect="1" noChangeShapeType="1"/>
            </p:cNvSpPr>
            <p:nvPr/>
          </p:nvSpPr>
          <p:spPr bwMode="auto">
            <a:xfrm rot="17700000">
              <a:off x="853414" y="2307231"/>
              <a:ext cx="104775" cy="158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293" name="그림 29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12640" y="1773157"/>
            <a:ext cx="232081" cy="188457"/>
          </a:xfrm>
          <a:prstGeom prst="rect">
            <a:avLst/>
          </a:prstGeom>
          <a:noFill/>
          <a:ln/>
          <a:effectLst/>
        </p:spPr>
      </p:pic>
      <p:pic>
        <p:nvPicPr>
          <p:cNvPr id="294" name="그림 29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2490" y="2726699"/>
            <a:ext cx="231807" cy="188235"/>
          </a:xfrm>
          <a:prstGeom prst="rect">
            <a:avLst/>
          </a:prstGeom>
          <a:noFill/>
          <a:ln/>
          <a:effectLst/>
        </p:spPr>
      </p:pic>
      <p:pic>
        <p:nvPicPr>
          <p:cNvPr id="292" name="그림 291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7204" y="2043409"/>
            <a:ext cx="261438" cy="188235"/>
          </a:xfrm>
          <a:prstGeom prst="rect">
            <a:avLst/>
          </a:prstGeom>
          <a:noFill/>
          <a:ln/>
          <a:effectLst/>
        </p:spPr>
      </p:pic>
      <p:pic>
        <p:nvPicPr>
          <p:cNvPr id="41" name="그림 40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57445" y="2075998"/>
            <a:ext cx="5721408" cy="318920"/>
          </a:xfrm>
          <a:prstGeom prst="rect">
            <a:avLst/>
          </a:prstGeom>
          <a:noFill/>
          <a:ln/>
          <a:effectLst/>
        </p:spPr>
      </p:pic>
      <p:pic>
        <p:nvPicPr>
          <p:cNvPr id="36" name="그림 35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60157" y="2720371"/>
            <a:ext cx="5463173" cy="319106"/>
          </a:xfrm>
          <a:prstGeom prst="rect">
            <a:avLst/>
          </a:prstGeom>
          <a:noFill/>
          <a:ln/>
          <a:effectLst/>
        </p:spPr>
      </p:pic>
      <p:pic>
        <p:nvPicPr>
          <p:cNvPr id="42" name="그림 41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7475" y="4059070"/>
            <a:ext cx="3748734" cy="348719"/>
          </a:xfrm>
          <a:prstGeom prst="rect">
            <a:avLst/>
          </a:prstGeom>
          <a:noFill/>
          <a:ln/>
          <a:effectLst/>
        </p:spPr>
      </p:pic>
      <p:grpSp>
        <p:nvGrpSpPr>
          <p:cNvPr id="3" name="그룹 255"/>
          <p:cNvGrpSpPr/>
          <p:nvPr/>
        </p:nvGrpSpPr>
        <p:grpSpPr>
          <a:xfrm>
            <a:off x="619095" y="2004563"/>
            <a:ext cx="1083476" cy="696887"/>
            <a:chOff x="2214546" y="2152640"/>
            <a:chExt cx="1000132" cy="696887"/>
          </a:xfrm>
        </p:grpSpPr>
        <p:sp>
          <p:nvSpPr>
            <p:cNvPr id="33" name="자유형 32"/>
            <p:cNvSpPr/>
            <p:nvPr/>
          </p:nvSpPr>
          <p:spPr>
            <a:xfrm flipH="1">
              <a:off x="2214546" y="2152640"/>
              <a:ext cx="1000132" cy="696887"/>
            </a:xfrm>
            <a:custGeom>
              <a:avLst/>
              <a:gdLst>
                <a:gd name="connsiteX0" fmla="*/ 9753 w 602284"/>
                <a:gd name="connsiteY0" fmla="*/ 0 h 625449"/>
                <a:gd name="connsiteX1" fmla="*/ 39014 w 602284"/>
                <a:gd name="connsiteY1" fmla="*/ 285293 h 625449"/>
                <a:gd name="connsiteX2" fmla="*/ 243839 w 602284"/>
                <a:gd name="connsiteY2" fmla="*/ 204825 h 625449"/>
                <a:gd name="connsiteX3" fmla="*/ 382828 w 602284"/>
                <a:gd name="connsiteY3" fmla="*/ 234086 h 625449"/>
                <a:gd name="connsiteX4" fmla="*/ 426719 w 602284"/>
                <a:gd name="connsiteY4" fmla="*/ 416966 h 625449"/>
                <a:gd name="connsiteX5" fmla="*/ 434034 w 602284"/>
                <a:gd name="connsiteY5" fmla="*/ 599846 h 625449"/>
                <a:gd name="connsiteX6" fmla="*/ 602284 w 602284"/>
                <a:gd name="connsiteY6" fmla="*/ 570585 h 625449"/>
                <a:gd name="connsiteX7" fmla="*/ 602284 w 602284"/>
                <a:gd name="connsiteY7" fmla="*/ 570585 h 62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284" h="625449">
                  <a:moveTo>
                    <a:pt x="9753" y="0"/>
                  </a:moveTo>
                  <a:cubicBezTo>
                    <a:pt x="4876" y="125578"/>
                    <a:pt x="0" y="251156"/>
                    <a:pt x="39014" y="285293"/>
                  </a:cubicBezTo>
                  <a:cubicBezTo>
                    <a:pt x="78028" y="319430"/>
                    <a:pt x="186537" y="213359"/>
                    <a:pt x="243839" y="204825"/>
                  </a:cubicBezTo>
                  <a:cubicBezTo>
                    <a:pt x="301141" y="196291"/>
                    <a:pt x="352348" y="198729"/>
                    <a:pt x="382828" y="234086"/>
                  </a:cubicBezTo>
                  <a:cubicBezTo>
                    <a:pt x="413308" y="269443"/>
                    <a:pt x="418185" y="356006"/>
                    <a:pt x="426719" y="416966"/>
                  </a:cubicBezTo>
                  <a:cubicBezTo>
                    <a:pt x="435253" y="477926"/>
                    <a:pt x="404773" y="574243"/>
                    <a:pt x="434034" y="599846"/>
                  </a:cubicBezTo>
                  <a:cubicBezTo>
                    <a:pt x="463295" y="625449"/>
                    <a:pt x="602284" y="570585"/>
                    <a:pt x="602284" y="570585"/>
                  </a:cubicBezTo>
                  <a:lnTo>
                    <a:pt x="602284" y="570585"/>
                  </a:lnTo>
                </a:path>
              </a:pathLst>
            </a:custGeom>
            <a:ln w="22225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4" name="Line 48"/>
            <p:cNvSpPr>
              <a:spLocks noChangeAspect="1" noChangeShapeType="1"/>
            </p:cNvSpPr>
            <p:nvPr/>
          </p:nvSpPr>
          <p:spPr bwMode="auto">
            <a:xfrm rot="9360000">
              <a:off x="2638968" y="2391077"/>
              <a:ext cx="104775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44" name="그림 43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61309" y="2306232"/>
            <a:ext cx="260484" cy="240447"/>
          </a:xfrm>
          <a:prstGeom prst="rect">
            <a:avLst/>
          </a:prstGeom>
          <a:noFill/>
          <a:ln/>
          <a:effectLst/>
        </p:spPr>
      </p:pic>
      <p:sp>
        <p:nvSpPr>
          <p:cNvPr id="51" name="직사각형 50"/>
          <p:cNvSpPr/>
          <p:nvPr/>
        </p:nvSpPr>
        <p:spPr>
          <a:xfrm>
            <a:off x="490446" y="4049778"/>
            <a:ext cx="3607459" cy="369332"/>
          </a:xfrm>
          <a:prstGeom prst="rect">
            <a:avLst/>
          </a:prstGeom>
          <a:solidFill>
            <a:srgbClr val="FF66CC">
              <a:alpha val="24000"/>
            </a:srgb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srgbClr val="3333CC"/>
              </a:solidFill>
            </a:endParaRPr>
          </a:p>
        </p:txBody>
      </p:sp>
      <p:pic>
        <p:nvPicPr>
          <p:cNvPr id="56" name="그림 55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1407" y="4914165"/>
            <a:ext cx="9502123" cy="814219"/>
          </a:xfrm>
          <a:prstGeom prst="rect">
            <a:avLst/>
          </a:prstGeom>
          <a:noFill/>
          <a:ln/>
          <a:effectLst/>
        </p:spPr>
      </p:pic>
      <p:sp>
        <p:nvSpPr>
          <p:cNvPr id="58" name="직사각형 57"/>
          <p:cNvSpPr/>
          <p:nvPr/>
        </p:nvSpPr>
        <p:spPr>
          <a:xfrm>
            <a:off x="515958" y="5215188"/>
            <a:ext cx="2786082" cy="500066"/>
          </a:xfrm>
          <a:prstGeom prst="rect">
            <a:avLst/>
          </a:prstGeom>
          <a:solidFill>
            <a:srgbClr val="FF66CC">
              <a:alpha val="14000"/>
            </a:srgbClr>
          </a:solidFill>
        </p:spPr>
        <p:txBody>
          <a:bodyPr wrap="square" rtlCol="0" anchor="ctr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2000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63" name="그림 62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4471" y="6021288"/>
            <a:ext cx="7901888" cy="349174"/>
          </a:xfrm>
          <a:prstGeom prst="rect">
            <a:avLst/>
          </a:prstGeom>
          <a:noFill/>
          <a:ln/>
          <a:effectLst/>
        </p:spPr>
      </p:pic>
      <p:sp>
        <p:nvSpPr>
          <p:cNvPr id="64" name="직사각형 63"/>
          <p:cNvSpPr/>
          <p:nvPr/>
        </p:nvSpPr>
        <p:spPr>
          <a:xfrm>
            <a:off x="3043742" y="5949280"/>
            <a:ext cx="2476517" cy="500066"/>
          </a:xfrm>
          <a:prstGeom prst="rect">
            <a:avLst/>
          </a:prstGeom>
          <a:solidFill>
            <a:srgbClr val="FF66CC">
              <a:alpha val="14000"/>
            </a:srgbClr>
          </a:solidFill>
        </p:spPr>
        <p:txBody>
          <a:bodyPr wrap="square" rtlCol="0" anchor="ctr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2000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53" name="그림 52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2753" y="3113965"/>
            <a:ext cx="6673196" cy="753847"/>
          </a:xfrm>
          <a:prstGeom prst="rect">
            <a:avLst/>
          </a:prstGeom>
          <a:noFill/>
          <a:ln/>
          <a:effectLst/>
        </p:spPr>
      </p:pic>
      <p:pic>
        <p:nvPicPr>
          <p:cNvPr id="49" name="그림 48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56802" y="2366882"/>
            <a:ext cx="3865785" cy="321913"/>
          </a:xfrm>
          <a:prstGeom prst="rect">
            <a:avLst/>
          </a:prstGeom>
          <a:noFill/>
          <a:ln/>
          <a:effectLst/>
        </p:spPr>
      </p:pic>
      <p:sp>
        <p:nvSpPr>
          <p:cNvPr id="57" name="직사각형 56"/>
          <p:cNvSpPr/>
          <p:nvPr/>
        </p:nvSpPr>
        <p:spPr>
          <a:xfrm>
            <a:off x="6942221" y="3329990"/>
            <a:ext cx="2781309" cy="584775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srgbClr val="3333CC"/>
                </a:solidFill>
                <a:latin typeface="휴먼매직체" pitchFamily="18" charset="-127"/>
                <a:ea typeface="휴먼매직체" pitchFamily="18" charset="-127"/>
              </a:rPr>
              <a:t>time-reversal symmetry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srgbClr val="3333CC"/>
                </a:solidFill>
                <a:latin typeface="휴먼매직체" pitchFamily="18" charset="-127"/>
                <a:ea typeface="휴먼매직체" pitchFamily="18" charset="-127"/>
              </a:rPr>
              <a:t>for deterministic dynamics</a:t>
            </a:r>
            <a:endParaRPr kumimoji="1" lang="ko-KR" altLang="en-US" sz="1600" dirty="0">
              <a:solidFill>
                <a:srgbClr val="3333CC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3948347" y="5345922"/>
            <a:ext cx="4164456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rgbClr val="3333CC"/>
                </a:solidFill>
                <a:latin typeface="휴먼매직체" pitchFamily="18" charset="-127"/>
                <a:ea typeface="휴먼매직체" pitchFamily="18" charset="-127"/>
              </a:rPr>
              <a:t>Crooks detailed FT for PDF of Work</a:t>
            </a:r>
            <a:endParaRPr kumimoji="1" lang="ko-KR" altLang="en-US" dirty="0">
              <a:solidFill>
                <a:srgbClr val="3333CC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73" name="그림 72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73280" y="4554125"/>
            <a:ext cx="2340260" cy="272637"/>
          </a:xfrm>
          <a:prstGeom prst="rect">
            <a:avLst/>
          </a:prstGeom>
          <a:solidFill>
            <a:schemeClr val="accent1">
              <a:alpha val="21000"/>
            </a:schemeClr>
          </a:solidFill>
          <a:ln/>
          <a:effectLst/>
        </p:spPr>
      </p:pic>
      <p:sp>
        <p:nvSpPr>
          <p:cNvPr id="74" name="직사각형 73"/>
          <p:cNvSpPr/>
          <p:nvPr/>
        </p:nvSpPr>
        <p:spPr>
          <a:xfrm>
            <a:off x="8151362" y="6093296"/>
            <a:ext cx="1617173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37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rgbClr val="3333CC"/>
                </a:solidFill>
                <a:latin typeface="휴먼매직체" pitchFamily="18" charset="-127"/>
                <a:ea typeface="휴먼매직체" pitchFamily="18" charset="-127"/>
              </a:rPr>
              <a:t>``</a:t>
            </a:r>
            <a:r>
              <a:rPr kumimoji="1" lang="en-US" altLang="ko-KR" dirty="0" err="1" smtClean="0">
                <a:solidFill>
                  <a:srgbClr val="3333CC"/>
                </a:solidFill>
                <a:latin typeface="휴먼매직체" pitchFamily="18" charset="-127"/>
                <a:ea typeface="휴먼매직체" pitchFamily="18" charset="-127"/>
              </a:rPr>
              <a:t>Integral”FT</a:t>
            </a:r>
            <a:endParaRPr kumimoji="1" lang="ko-KR" altLang="en-US" dirty="0">
              <a:solidFill>
                <a:srgbClr val="3333CC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8193359" y="2429742"/>
            <a:ext cx="1530171" cy="338554"/>
          </a:xfrm>
          <a:prstGeom prst="rect">
            <a:avLst/>
          </a:prstGeom>
          <a:solidFill>
            <a:srgbClr val="FFCC00">
              <a:alpha val="50000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odd variable</a:t>
            </a:r>
            <a:endParaRPr kumimoji="1" lang="en-US" altLang="ko-KR" sz="1600" dirty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46" name="그림 45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38365" y="2114707"/>
            <a:ext cx="1302341" cy="250872"/>
          </a:xfrm>
          <a:prstGeom prst="rect">
            <a:avLst/>
          </a:prstGeom>
          <a:noFill/>
          <a:ln/>
          <a:effectLst/>
        </p:spPr>
      </p:pic>
      <p:pic>
        <p:nvPicPr>
          <p:cNvPr id="48" name="그림 47" descr="TP_t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52900" y="4014065"/>
            <a:ext cx="3980062" cy="378306"/>
          </a:xfrm>
          <a:prstGeom prst="rect">
            <a:avLst/>
          </a:prstGeom>
          <a:noFill/>
          <a:ln/>
          <a:effectLst/>
        </p:spPr>
      </p:pic>
      <p:pic>
        <p:nvPicPr>
          <p:cNvPr id="45" name="그림 44" descr="TP_t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97905" y="4464115"/>
            <a:ext cx="3255297" cy="37836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36" grpId="0" animBg="1"/>
      <p:bldP spid="51" grpId="0" animBg="1"/>
      <p:bldP spid="58" grpId="0" animBg="1"/>
      <p:bldP spid="64" grpId="0" animBg="1"/>
      <p:bldP spid="57" grpId="0" animBg="1"/>
      <p:bldP spid="68" grpId="0" animBg="1"/>
      <p:bldP spid="74" grpId="0" animBg="1"/>
      <p:bldP spid="37" grpId="0" build="p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47650" y="838200"/>
            <a:ext cx="94107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30254" y="219080"/>
            <a:ext cx="6806935" cy="46166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rPr>
              <a:t>Experiments </a:t>
            </a: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825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 flipV="1">
            <a:off x="82550" y="67056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82550" y="762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98234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94447" name="Text Box 239"/>
          <p:cNvSpPr txBox="1">
            <a:spLocks noChangeArrowheads="1"/>
          </p:cNvSpPr>
          <p:nvPr/>
        </p:nvSpPr>
        <p:spPr bwMode="auto">
          <a:xfrm>
            <a:off x="428282" y="1052513"/>
            <a:ext cx="7620417" cy="400110"/>
          </a:xfrm>
          <a:prstGeom prst="rect">
            <a:avLst/>
          </a:prstGeom>
          <a:solidFill>
            <a:srgbClr val="FFFF99">
              <a:alpha val="39999"/>
            </a:srgb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dirty="0" smtClean="0">
                <a:solidFill>
                  <a:srgbClr val="3333CC"/>
                </a:solidFill>
                <a:latin typeface="휴먼매직체" pitchFamily="18" charset="-127"/>
                <a:ea typeface="휴먼매직체" pitchFamily="18" charset="-127"/>
              </a:rPr>
              <a:t>DNA hairpin mechanically unfolded by optical tweezers</a:t>
            </a:r>
            <a:endParaRPr kumimoji="1" lang="en-US" altLang="ko-KR" sz="2000" b="1" dirty="0" smtClean="0">
              <a:solidFill>
                <a:srgbClr val="3333CC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2490" y="1663000"/>
            <a:ext cx="411533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31853" y="2708920"/>
            <a:ext cx="3681145" cy="571376"/>
          </a:xfrm>
          <a:prstGeom prst="rect">
            <a:avLst/>
          </a:prstGeom>
          <a:noFill/>
          <a:ln/>
          <a:effectLst/>
        </p:spPr>
      </p:pic>
      <p:sp>
        <p:nvSpPr>
          <p:cNvPr id="33" name="직사각형 32"/>
          <p:cNvSpPr/>
          <p:nvPr/>
        </p:nvSpPr>
        <p:spPr>
          <a:xfrm>
            <a:off x="4798281" y="1583795"/>
            <a:ext cx="4289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solidFill>
                  <a:srgbClr val="CC6600"/>
                </a:solidFill>
                <a:latin typeface="휴먼매직체" pitchFamily="18" charset="-127"/>
                <a:ea typeface="휴먼매직체" pitchFamily="18" charset="-127"/>
              </a:rPr>
              <a:t>Collin/</a:t>
            </a:r>
            <a:r>
              <a:rPr kumimoji="1" lang="en-US" altLang="ko-KR" sz="1400" b="1" dirty="0" err="1" smtClean="0">
                <a:solidFill>
                  <a:srgbClr val="CC6600"/>
                </a:solidFill>
                <a:latin typeface="휴먼매직체" pitchFamily="18" charset="-127"/>
                <a:ea typeface="휴먼매직체" pitchFamily="18" charset="-127"/>
              </a:rPr>
              <a:t>Ritort</a:t>
            </a:r>
            <a:r>
              <a:rPr kumimoji="1" lang="en-US" altLang="ko-KR" sz="1400" b="1" dirty="0" smtClean="0">
                <a:solidFill>
                  <a:srgbClr val="CC6600"/>
                </a:solidFill>
                <a:latin typeface="휴먼매직체" pitchFamily="18" charset="-127"/>
                <a:ea typeface="휴먼매직체" pitchFamily="18" charset="-127"/>
              </a:rPr>
              <a:t>/</a:t>
            </a:r>
            <a:r>
              <a:rPr kumimoji="1" lang="en-US" altLang="ko-KR" sz="1400" b="1" dirty="0" err="1" smtClean="0">
                <a:solidFill>
                  <a:srgbClr val="CC6600"/>
                </a:solidFill>
                <a:latin typeface="휴먼매직체" pitchFamily="18" charset="-127"/>
                <a:ea typeface="휴먼매직체" pitchFamily="18" charset="-127"/>
              </a:rPr>
              <a:t>Jarzynski</a:t>
            </a:r>
            <a:r>
              <a:rPr kumimoji="1" lang="en-US" altLang="ko-KR" sz="1400" b="1" dirty="0" smtClean="0">
                <a:solidFill>
                  <a:srgbClr val="CC6600"/>
                </a:solidFill>
                <a:latin typeface="휴먼매직체" pitchFamily="18" charset="-127"/>
                <a:ea typeface="휴먼매직체" pitchFamily="18" charset="-127"/>
              </a:rPr>
              <a:t>/Smith/</a:t>
            </a:r>
            <a:r>
              <a:rPr kumimoji="1" lang="en-US" altLang="ko-KR" sz="1400" b="1" dirty="0" err="1" smtClean="0">
                <a:solidFill>
                  <a:srgbClr val="CC6600"/>
                </a:solidFill>
                <a:latin typeface="휴먼매직체" pitchFamily="18" charset="-127"/>
                <a:ea typeface="휴먼매직체" pitchFamily="18" charset="-127"/>
              </a:rPr>
              <a:t>Tinoco</a:t>
            </a:r>
            <a:r>
              <a:rPr kumimoji="1" lang="en-US" altLang="ko-KR" sz="1400" b="1" dirty="0" smtClean="0">
                <a:solidFill>
                  <a:srgbClr val="CC6600"/>
                </a:solidFill>
                <a:latin typeface="휴먼매직체" pitchFamily="18" charset="-127"/>
                <a:ea typeface="휴먼매직체" pitchFamily="18" charset="-127"/>
              </a:rPr>
              <a:t>/Bustamante,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solidFill>
                  <a:srgbClr val="CC6600"/>
                </a:solidFill>
                <a:latin typeface="휴먼매직체" pitchFamily="18" charset="-127"/>
                <a:ea typeface="휴먼매직체" pitchFamily="18" charset="-127"/>
              </a:rPr>
              <a:t>Nature, 437, 8 (2005)</a:t>
            </a:r>
            <a:endParaRPr kumimoji="1" lang="en-US" altLang="ko-KR" sz="1400" b="1" dirty="0">
              <a:solidFill>
                <a:srgbClr val="CC66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40" name="Text Box 239"/>
          <p:cNvSpPr txBox="1">
            <a:spLocks noChangeArrowheads="1"/>
          </p:cNvSpPr>
          <p:nvPr/>
        </p:nvSpPr>
        <p:spPr bwMode="auto">
          <a:xfrm>
            <a:off x="4720879" y="2168860"/>
            <a:ext cx="4101731" cy="400110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dirty="0" smtClean="0">
                <a:solidFill>
                  <a:srgbClr val="3333CC"/>
                </a:solidFill>
                <a:latin typeface="휴먼매직체" pitchFamily="18" charset="-127"/>
                <a:ea typeface="휴먼매직체" pitchFamily="18" charset="-127"/>
              </a:rPr>
              <a:t>Detailed fluctuation theorem</a:t>
            </a:r>
            <a:endParaRPr kumimoji="1" lang="en-US" altLang="ko-KR" sz="2000" dirty="0">
              <a:solidFill>
                <a:srgbClr val="3333CC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6" name="Freeform 44"/>
          <p:cNvSpPr>
            <a:spLocks/>
          </p:cNvSpPr>
          <p:nvPr/>
        </p:nvSpPr>
        <p:spPr bwMode="auto">
          <a:xfrm rot="10800000">
            <a:off x="6843210" y="3113965"/>
            <a:ext cx="1376" cy="1518920"/>
          </a:xfrm>
          <a:custGeom>
            <a:avLst/>
            <a:gdLst>
              <a:gd name="T0" fmla="*/ 0 w 1"/>
              <a:gd name="T1" fmla="*/ 1338 h 1152"/>
              <a:gd name="T2" fmla="*/ 0 w 1"/>
              <a:gd name="T3" fmla="*/ 0 h 1152"/>
              <a:gd name="T4" fmla="*/ 0 60000 65536"/>
              <a:gd name="T5" fmla="*/ 0 60000 65536"/>
              <a:gd name="T6" fmla="*/ 0 w 1"/>
              <a:gd name="T7" fmla="*/ 0 h 1152"/>
              <a:gd name="T8" fmla="*/ 1 w 1"/>
              <a:gd name="T9" fmla="*/ 1152 h 11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152">
                <a:moveTo>
                  <a:pt x="0" y="115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800000"/>
              </a:solidFill>
            </a:endParaRPr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 flipV="1">
            <a:off x="5178023" y="4626133"/>
            <a:ext cx="3900433" cy="1310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800000"/>
              </a:solidFill>
            </a:endParaRPr>
          </a:p>
        </p:txBody>
      </p:sp>
      <p:sp>
        <p:nvSpPr>
          <p:cNvPr id="19" name="Freeform 46"/>
          <p:cNvSpPr>
            <a:spLocks/>
          </p:cNvSpPr>
          <p:nvPr/>
        </p:nvSpPr>
        <p:spPr bwMode="auto">
          <a:xfrm>
            <a:off x="5940457" y="3444165"/>
            <a:ext cx="2825965" cy="1158240"/>
          </a:xfrm>
          <a:custGeom>
            <a:avLst/>
            <a:gdLst>
              <a:gd name="T0" fmla="*/ 0 w 2068"/>
              <a:gd name="T1" fmla="*/ 1022 h 878"/>
              <a:gd name="T2" fmla="*/ 162 w 2068"/>
              <a:gd name="T3" fmla="*/ 1012 h 878"/>
              <a:gd name="T4" fmla="*/ 385 w 2068"/>
              <a:gd name="T5" fmla="*/ 965 h 878"/>
              <a:gd name="T6" fmla="*/ 551 w 2068"/>
              <a:gd name="T7" fmla="*/ 839 h 878"/>
              <a:gd name="T8" fmla="*/ 739 w 2068"/>
              <a:gd name="T9" fmla="*/ 504 h 878"/>
              <a:gd name="T10" fmla="*/ 879 w 2068"/>
              <a:gd name="T11" fmla="*/ 113 h 878"/>
              <a:gd name="T12" fmla="*/ 1019 w 2068"/>
              <a:gd name="T13" fmla="*/ 1 h 878"/>
              <a:gd name="T14" fmla="*/ 1152 w 2068"/>
              <a:gd name="T15" fmla="*/ 109 h 878"/>
              <a:gd name="T16" fmla="*/ 1299 w 2068"/>
              <a:gd name="T17" fmla="*/ 493 h 878"/>
              <a:gd name="T18" fmla="*/ 1439 w 2068"/>
              <a:gd name="T19" fmla="*/ 783 h 878"/>
              <a:gd name="T20" fmla="*/ 1611 w 2068"/>
              <a:gd name="T21" fmla="*/ 958 h 878"/>
              <a:gd name="T22" fmla="*/ 1834 w 2068"/>
              <a:gd name="T23" fmla="*/ 1012 h 878"/>
              <a:gd name="T24" fmla="*/ 2012 w 2068"/>
              <a:gd name="T25" fmla="*/ 1022 h 8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68"/>
              <a:gd name="T40" fmla="*/ 0 h 878"/>
              <a:gd name="T41" fmla="*/ 2068 w 2068"/>
              <a:gd name="T42" fmla="*/ 878 h 8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68" h="878">
                <a:moveTo>
                  <a:pt x="0" y="878"/>
                </a:moveTo>
                <a:cubicBezTo>
                  <a:pt x="28" y="877"/>
                  <a:pt x="100" y="877"/>
                  <a:pt x="166" y="869"/>
                </a:cubicBezTo>
                <a:cubicBezTo>
                  <a:pt x="232" y="861"/>
                  <a:pt x="330" y="854"/>
                  <a:pt x="397" y="829"/>
                </a:cubicBezTo>
                <a:cubicBezTo>
                  <a:pt x="464" y="804"/>
                  <a:pt x="507" y="787"/>
                  <a:pt x="567" y="721"/>
                </a:cubicBezTo>
                <a:cubicBezTo>
                  <a:pt x="627" y="655"/>
                  <a:pt x="703" y="537"/>
                  <a:pt x="759" y="433"/>
                </a:cubicBezTo>
                <a:cubicBezTo>
                  <a:pt x="815" y="329"/>
                  <a:pt x="855" y="169"/>
                  <a:pt x="903" y="97"/>
                </a:cubicBezTo>
                <a:cubicBezTo>
                  <a:pt x="951" y="25"/>
                  <a:pt x="1000" y="2"/>
                  <a:pt x="1047" y="1"/>
                </a:cubicBezTo>
                <a:cubicBezTo>
                  <a:pt x="1094" y="0"/>
                  <a:pt x="1136" y="22"/>
                  <a:pt x="1184" y="93"/>
                </a:cubicBezTo>
                <a:cubicBezTo>
                  <a:pt x="1232" y="164"/>
                  <a:pt x="1286" y="327"/>
                  <a:pt x="1335" y="424"/>
                </a:cubicBezTo>
                <a:cubicBezTo>
                  <a:pt x="1384" y="521"/>
                  <a:pt x="1426" y="607"/>
                  <a:pt x="1479" y="673"/>
                </a:cubicBezTo>
                <a:cubicBezTo>
                  <a:pt x="1532" y="739"/>
                  <a:pt x="1587" y="790"/>
                  <a:pt x="1655" y="823"/>
                </a:cubicBezTo>
                <a:cubicBezTo>
                  <a:pt x="1723" y="856"/>
                  <a:pt x="1816" y="860"/>
                  <a:pt x="1885" y="869"/>
                </a:cubicBezTo>
                <a:cubicBezTo>
                  <a:pt x="1954" y="878"/>
                  <a:pt x="2030" y="876"/>
                  <a:pt x="2068" y="87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800000"/>
              </a:solidFill>
            </a:endParaRPr>
          </a:p>
        </p:txBody>
      </p:sp>
      <p:pic>
        <p:nvPicPr>
          <p:cNvPr id="24" name="그림 2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688631" y="4698140"/>
            <a:ext cx="241266" cy="175346"/>
          </a:xfrm>
          <a:prstGeom prst="rect">
            <a:avLst/>
          </a:prstGeom>
          <a:noFill/>
          <a:ln/>
          <a:effectLst/>
        </p:spPr>
      </p:pic>
      <p:pic>
        <p:nvPicPr>
          <p:cNvPr id="27" name="그림 26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91726" y="3564015"/>
            <a:ext cx="681654" cy="241281"/>
          </a:xfrm>
          <a:prstGeom prst="rect">
            <a:avLst/>
          </a:prstGeom>
          <a:noFill/>
          <a:ln/>
          <a:effectLst/>
        </p:spPr>
      </p:pic>
      <p:sp>
        <p:nvSpPr>
          <p:cNvPr id="23" name="Freeform 46"/>
          <p:cNvSpPr>
            <a:spLocks/>
          </p:cNvSpPr>
          <p:nvPr/>
        </p:nvSpPr>
        <p:spPr bwMode="auto">
          <a:xfrm>
            <a:off x="4907995" y="3440890"/>
            <a:ext cx="2825965" cy="1158240"/>
          </a:xfrm>
          <a:custGeom>
            <a:avLst/>
            <a:gdLst>
              <a:gd name="T0" fmla="*/ 0 w 2068"/>
              <a:gd name="T1" fmla="*/ 1022 h 878"/>
              <a:gd name="T2" fmla="*/ 162 w 2068"/>
              <a:gd name="T3" fmla="*/ 1012 h 878"/>
              <a:gd name="T4" fmla="*/ 385 w 2068"/>
              <a:gd name="T5" fmla="*/ 965 h 878"/>
              <a:gd name="T6" fmla="*/ 551 w 2068"/>
              <a:gd name="T7" fmla="*/ 839 h 878"/>
              <a:gd name="T8" fmla="*/ 739 w 2068"/>
              <a:gd name="T9" fmla="*/ 504 h 878"/>
              <a:gd name="T10" fmla="*/ 879 w 2068"/>
              <a:gd name="T11" fmla="*/ 113 h 878"/>
              <a:gd name="T12" fmla="*/ 1019 w 2068"/>
              <a:gd name="T13" fmla="*/ 1 h 878"/>
              <a:gd name="T14" fmla="*/ 1152 w 2068"/>
              <a:gd name="T15" fmla="*/ 109 h 878"/>
              <a:gd name="T16" fmla="*/ 1299 w 2068"/>
              <a:gd name="T17" fmla="*/ 493 h 878"/>
              <a:gd name="T18" fmla="*/ 1439 w 2068"/>
              <a:gd name="T19" fmla="*/ 783 h 878"/>
              <a:gd name="T20" fmla="*/ 1611 w 2068"/>
              <a:gd name="T21" fmla="*/ 958 h 878"/>
              <a:gd name="T22" fmla="*/ 1834 w 2068"/>
              <a:gd name="T23" fmla="*/ 1012 h 878"/>
              <a:gd name="T24" fmla="*/ 2012 w 2068"/>
              <a:gd name="T25" fmla="*/ 1022 h 8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68"/>
              <a:gd name="T40" fmla="*/ 0 h 878"/>
              <a:gd name="T41" fmla="*/ 2068 w 2068"/>
              <a:gd name="T42" fmla="*/ 878 h 8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68" h="878">
                <a:moveTo>
                  <a:pt x="0" y="878"/>
                </a:moveTo>
                <a:cubicBezTo>
                  <a:pt x="28" y="877"/>
                  <a:pt x="100" y="877"/>
                  <a:pt x="166" y="869"/>
                </a:cubicBezTo>
                <a:cubicBezTo>
                  <a:pt x="232" y="861"/>
                  <a:pt x="330" y="854"/>
                  <a:pt x="397" y="829"/>
                </a:cubicBezTo>
                <a:cubicBezTo>
                  <a:pt x="464" y="804"/>
                  <a:pt x="507" y="787"/>
                  <a:pt x="567" y="721"/>
                </a:cubicBezTo>
                <a:cubicBezTo>
                  <a:pt x="627" y="655"/>
                  <a:pt x="703" y="537"/>
                  <a:pt x="759" y="433"/>
                </a:cubicBezTo>
                <a:cubicBezTo>
                  <a:pt x="815" y="329"/>
                  <a:pt x="855" y="169"/>
                  <a:pt x="903" y="97"/>
                </a:cubicBezTo>
                <a:cubicBezTo>
                  <a:pt x="951" y="25"/>
                  <a:pt x="1000" y="2"/>
                  <a:pt x="1047" y="1"/>
                </a:cubicBezTo>
                <a:cubicBezTo>
                  <a:pt x="1094" y="0"/>
                  <a:pt x="1136" y="22"/>
                  <a:pt x="1184" y="93"/>
                </a:cubicBezTo>
                <a:cubicBezTo>
                  <a:pt x="1232" y="164"/>
                  <a:pt x="1286" y="327"/>
                  <a:pt x="1335" y="424"/>
                </a:cubicBezTo>
                <a:cubicBezTo>
                  <a:pt x="1384" y="521"/>
                  <a:pt x="1426" y="607"/>
                  <a:pt x="1479" y="673"/>
                </a:cubicBezTo>
                <a:cubicBezTo>
                  <a:pt x="1532" y="739"/>
                  <a:pt x="1587" y="790"/>
                  <a:pt x="1655" y="823"/>
                </a:cubicBezTo>
                <a:cubicBezTo>
                  <a:pt x="1723" y="856"/>
                  <a:pt x="1816" y="860"/>
                  <a:pt x="1885" y="869"/>
                </a:cubicBezTo>
                <a:cubicBezTo>
                  <a:pt x="1954" y="878"/>
                  <a:pt x="2030" y="876"/>
                  <a:pt x="2068" y="878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800000"/>
              </a:solidFill>
            </a:endParaRPr>
          </a:p>
        </p:txBody>
      </p:sp>
      <p:pic>
        <p:nvPicPr>
          <p:cNvPr id="32" name="그림 31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78025" y="3519010"/>
            <a:ext cx="835137" cy="241437"/>
          </a:xfrm>
          <a:prstGeom prst="rect">
            <a:avLst/>
          </a:prstGeom>
          <a:noFill/>
          <a:ln/>
          <a:effectLst/>
        </p:spPr>
      </p:pic>
      <p:pic>
        <p:nvPicPr>
          <p:cNvPr id="35" name="그림 34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63190" y="4689140"/>
            <a:ext cx="351371" cy="175028"/>
          </a:xfrm>
          <a:prstGeom prst="rect">
            <a:avLst/>
          </a:prstGeom>
          <a:noFill/>
          <a:ln/>
          <a:effectLst/>
        </p:spPr>
      </p:pic>
      <p:sp>
        <p:nvSpPr>
          <p:cNvPr id="38" name="직사각형 37"/>
          <p:cNvSpPr/>
          <p:nvPr/>
        </p:nvSpPr>
        <p:spPr>
          <a:xfrm>
            <a:off x="2927775" y="3338990"/>
            <a:ext cx="135015" cy="2232000"/>
          </a:xfrm>
          <a:prstGeom prst="rect">
            <a:avLst/>
          </a:prstGeom>
          <a:solidFill>
            <a:srgbClr val="FF00FF">
              <a:alpha val="24000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43" name="그림 42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44626" y="4959170"/>
            <a:ext cx="4878904" cy="987978"/>
          </a:xfrm>
          <a:prstGeom prst="rect">
            <a:avLst/>
          </a:prstGeom>
          <a:noFill/>
          <a:ln/>
          <a:effectLst/>
        </p:spPr>
      </p:pic>
      <p:pic>
        <p:nvPicPr>
          <p:cNvPr id="44" name="그림 43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2470" y="6153273"/>
            <a:ext cx="4444363" cy="291062"/>
          </a:xfrm>
          <a:prstGeom prst="rect">
            <a:avLst/>
          </a:prstGeom>
          <a:noFill/>
          <a:ln/>
          <a:effectLst/>
        </p:spPr>
      </p:pic>
      <p:pic>
        <p:nvPicPr>
          <p:cNvPr id="47" name="그림 46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62990" y="6167491"/>
            <a:ext cx="4038881" cy="23183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 animBg="1"/>
      <p:bldP spid="16" grpId="0" animBg="1"/>
      <p:bldP spid="18" grpId="0" animBg="1"/>
      <p:bldP spid="19" grpId="0" animBg="1"/>
      <p:bldP spid="23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Line 2"/>
          <p:cNvSpPr>
            <a:spLocks noChangeShapeType="1"/>
          </p:cNvSpPr>
          <p:nvPr/>
        </p:nvSpPr>
        <p:spPr bwMode="auto">
          <a:xfrm>
            <a:off x="825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1731" name="Line 3"/>
          <p:cNvSpPr>
            <a:spLocks noChangeShapeType="1"/>
          </p:cNvSpPr>
          <p:nvPr/>
        </p:nvSpPr>
        <p:spPr bwMode="auto">
          <a:xfrm flipV="1">
            <a:off x="82550" y="67056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1732" name="Line 4"/>
          <p:cNvSpPr>
            <a:spLocks noChangeShapeType="1"/>
          </p:cNvSpPr>
          <p:nvPr/>
        </p:nvSpPr>
        <p:spPr bwMode="auto">
          <a:xfrm>
            <a:off x="82550" y="762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1733" name="Line 5"/>
          <p:cNvSpPr>
            <a:spLocks noChangeShapeType="1"/>
          </p:cNvSpPr>
          <p:nvPr/>
        </p:nvSpPr>
        <p:spPr bwMode="auto">
          <a:xfrm>
            <a:off x="98234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980" y="143635"/>
            <a:ext cx="49053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475" y="458670"/>
            <a:ext cx="5094250" cy="221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535" y="3113965"/>
            <a:ext cx="7982385" cy="34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Line 2"/>
          <p:cNvSpPr>
            <a:spLocks noChangeShapeType="1"/>
          </p:cNvSpPr>
          <p:nvPr/>
        </p:nvSpPr>
        <p:spPr bwMode="auto">
          <a:xfrm>
            <a:off x="825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1731" name="Line 3"/>
          <p:cNvSpPr>
            <a:spLocks noChangeShapeType="1"/>
          </p:cNvSpPr>
          <p:nvPr/>
        </p:nvSpPr>
        <p:spPr bwMode="auto">
          <a:xfrm flipV="1">
            <a:off x="82550" y="67056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1732" name="Line 4"/>
          <p:cNvSpPr>
            <a:spLocks noChangeShapeType="1"/>
          </p:cNvSpPr>
          <p:nvPr/>
        </p:nvSpPr>
        <p:spPr bwMode="auto">
          <a:xfrm>
            <a:off x="82550" y="762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1733" name="Line 5"/>
          <p:cNvSpPr>
            <a:spLocks noChangeShapeType="1"/>
          </p:cNvSpPr>
          <p:nvPr/>
        </p:nvSpPr>
        <p:spPr bwMode="auto">
          <a:xfrm>
            <a:off x="98234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550" y="2123855"/>
            <a:ext cx="5705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535" y="683695"/>
            <a:ext cx="60579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5763090" y="188640"/>
            <a:ext cx="4005445" cy="461665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PNAS  106,  10116 (2009)</a:t>
            </a:r>
            <a:endParaRPr lang="ko-KR" altLang="en-US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Line 2"/>
          <p:cNvSpPr>
            <a:spLocks noChangeShapeType="1"/>
          </p:cNvSpPr>
          <p:nvPr/>
        </p:nvSpPr>
        <p:spPr bwMode="auto">
          <a:xfrm>
            <a:off x="825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1731" name="Line 3"/>
          <p:cNvSpPr>
            <a:spLocks noChangeShapeType="1"/>
          </p:cNvSpPr>
          <p:nvPr/>
        </p:nvSpPr>
        <p:spPr bwMode="auto">
          <a:xfrm flipV="1">
            <a:off x="82550" y="67056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1732" name="Line 4"/>
          <p:cNvSpPr>
            <a:spLocks noChangeShapeType="1"/>
          </p:cNvSpPr>
          <p:nvPr/>
        </p:nvSpPr>
        <p:spPr bwMode="auto">
          <a:xfrm>
            <a:off x="82550" y="762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1733" name="Line 5"/>
          <p:cNvSpPr>
            <a:spLocks noChangeShapeType="1"/>
          </p:cNvSpPr>
          <p:nvPr/>
        </p:nvSpPr>
        <p:spPr bwMode="auto">
          <a:xfrm>
            <a:off x="98234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018185" y="4419110"/>
            <a:ext cx="3600000" cy="18002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763090" y="188640"/>
            <a:ext cx="4005445" cy="461665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4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arXiv</a:t>
            </a:r>
            <a:r>
              <a:rPr lang="en-US" altLang="ko-KR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: 1008.1184</a:t>
            </a:r>
            <a:endParaRPr lang="ko-KR" altLang="en-US" b="1" dirty="0">
              <a:solidFill>
                <a:srgbClr val="6633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798" y="908720"/>
            <a:ext cx="9181712" cy="400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1127575" y="3834045"/>
            <a:ext cx="3600000" cy="18002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247650" y="838200"/>
            <a:ext cx="94107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825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222213" name="Line 5"/>
          <p:cNvSpPr>
            <a:spLocks noChangeShapeType="1"/>
          </p:cNvSpPr>
          <p:nvPr/>
        </p:nvSpPr>
        <p:spPr bwMode="auto">
          <a:xfrm flipV="1">
            <a:off x="82550" y="67056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222214" name="Line 6"/>
          <p:cNvSpPr>
            <a:spLocks noChangeShapeType="1"/>
          </p:cNvSpPr>
          <p:nvPr/>
        </p:nvSpPr>
        <p:spPr bwMode="auto">
          <a:xfrm>
            <a:off x="82550" y="762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222215" name="Line 7"/>
          <p:cNvSpPr>
            <a:spLocks noChangeShapeType="1"/>
          </p:cNvSpPr>
          <p:nvPr/>
        </p:nvSpPr>
        <p:spPr bwMode="auto">
          <a:xfrm>
            <a:off x="98234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30200" y="219080"/>
            <a:ext cx="6026150" cy="4667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rPr>
              <a:t>Summary of Part I</a:t>
            </a:r>
            <a:endParaRPr kumimoji="1" lang="en-US" altLang="ko-KR" sz="2400" dirty="0">
              <a:solidFill>
                <a:srgbClr val="FF0066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grpSp>
        <p:nvGrpSpPr>
          <p:cNvPr id="2" name="그룹 48"/>
          <p:cNvGrpSpPr/>
          <p:nvPr/>
        </p:nvGrpSpPr>
        <p:grpSpPr bwMode="auto">
          <a:xfrm>
            <a:off x="632520" y="1358770"/>
            <a:ext cx="3060341" cy="945107"/>
            <a:chOff x="767534" y="2798928"/>
            <a:chExt cx="3060341" cy="945107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767534" y="2798928"/>
              <a:ext cx="3060341" cy="945107"/>
            </a:xfrm>
            <a:prstGeom prst="rect">
              <a:avLst/>
            </a:prstGeom>
            <a:solidFill>
              <a:srgbClr val="00B0F0">
                <a:alpha val="24000"/>
              </a:srgbClr>
            </a:solidFill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dirty="0">
                <a:solidFill>
                  <a:srgbClr val="3333CC"/>
                </a:solidFill>
              </a:endParaRPr>
            </a:p>
          </p:txBody>
        </p:sp>
        <p:pic>
          <p:nvPicPr>
            <p:cNvPr id="46" name="그림 45" descr="TP_tmp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299984" y="2930206"/>
              <a:ext cx="2147255" cy="58825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0" name="직사각형 49"/>
          <p:cNvSpPr/>
          <p:nvPr/>
        </p:nvSpPr>
        <p:spPr bwMode="auto">
          <a:xfrm>
            <a:off x="767535" y="2438890"/>
            <a:ext cx="1935215" cy="540000"/>
          </a:xfrm>
          <a:prstGeom prst="rect">
            <a:avLst/>
          </a:prstGeom>
          <a:solidFill>
            <a:srgbClr val="00B0F0">
              <a:alpha val="24000"/>
            </a:srgb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srgbClr val="3333CC"/>
              </a:solidFill>
            </a:endParaRPr>
          </a:p>
        </p:txBody>
      </p:sp>
      <p:pic>
        <p:nvPicPr>
          <p:cNvPr id="44" name="그림 4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2540" y="2483895"/>
            <a:ext cx="1039620" cy="415847"/>
          </a:xfrm>
          <a:prstGeom prst="rect">
            <a:avLst/>
          </a:prstGeom>
          <a:noFill/>
          <a:ln/>
          <a:effectLst/>
        </p:spPr>
      </p:pic>
      <p:pic>
        <p:nvPicPr>
          <p:cNvPr id="63" name="그림 6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17885" y="1628800"/>
            <a:ext cx="1742521" cy="318881"/>
          </a:xfrm>
          <a:prstGeom prst="rect">
            <a:avLst/>
          </a:prstGeom>
          <a:noFill/>
          <a:ln/>
          <a:effectLst/>
        </p:spPr>
      </p:pic>
      <p:pic>
        <p:nvPicPr>
          <p:cNvPr id="65" name="그림 6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72880" y="2528900"/>
            <a:ext cx="1685020" cy="318881"/>
          </a:xfrm>
          <a:prstGeom prst="rect">
            <a:avLst/>
          </a:prstGeom>
          <a:noFill/>
          <a:ln/>
          <a:effectLst/>
        </p:spPr>
      </p:pic>
      <p:pic>
        <p:nvPicPr>
          <p:cNvPr id="49" name="그림 48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82670" y="2573905"/>
            <a:ext cx="519809" cy="243271"/>
          </a:xfrm>
          <a:prstGeom prst="rect">
            <a:avLst/>
          </a:prstGeom>
          <a:noFill/>
          <a:ln/>
          <a:effectLst/>
        </p:spPr>
      </p:pic>
      <p:grpSp>
        <p:nvGrpSpPr>
          <p:cNvPr id="42" name="그룹 37"/>
          <p:cNvGrpSpPr/>
          <p:nvPr/>
        </p:nvGrpSpPr>
        <p:grpSpPr>
          <a:xfrm>
            <a:off x="722531" y="4239089"/>
            <a:ext cx="2970330" cy="630071"/>
            <a:chOff x="5403050" y="5004175"/>
            <a:chExt cx="2708691" cy="500066"/>
          </a:xfrm>
        </p:grpSpPr>
        <p:sp>
          <p:nvSpPr>
            <p:cNvPr id="51" name="직사각형 50"/>
            <p:cNvSpPr/>
            <p:nvPr/>
          </p:nvSpPr>
          <p:spPr>
            <a:xfrm>
              <a:off x="5403050" y="5004175"/>
              <a:ext cx="2708691" cy="500066"/>
            </a:xfrm>
            <a:prstGeom prst="rect">
              <a:avLst/>
            </a:prstGeom>
            <a:solidFill>
              <a:srgbClr val="FF66CC">
                <a:alpha val="31000"/>
              </a:srgbClr>
            </a:solidFill>
          </p:spPr>
          <p:txBody>
            <a:bodyPr wrap="square" rtlCol="0" anchor="ctr">
              <a:spAutoFit/>
            </a:bodyPr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0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pic>
          <p:nvPicPr>
            <p:cNvPr id="52" name="그림 51" descr="TP_tmp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630143" y="5094185"/>
              <a:ext cx="2148871" cy="34855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6168135" y="4329100"/>
            <a:ext cx="2340260" cy="400110"/>
          </a:xfrm>
          <a:prstGeom prst="rect">
            <a:avLst/>
          </a:prstGeom>
          <a:noFill/>
          <a:ln w="38100" cmpd="dbl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b="1" dirty="0" smtClean="0">
                <a:solidFill>
                  <a:srgbClr val="3333CC"/>
                </a:solidFill>
                <a:latin typeface="휴먼매직체" pitchFamily="18" charset="-127"/>
                <a:ea typeface="휴먼매직체" pitchFamily="18" charset="-127"/>
              </a:rPr>
              <a:t>Jarzynski equality </a:t>
            </a:r>
            <a:endParaRPr kumimoji="1" lang="en-US" altLang="ko-KR" sz="2000" b="1" dirty="0">
              <a:solidFill>
                <a:srgbClr val="3333CC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grpSp>
        <p:nvGrpSpPr>
          <p:cNvPr id="54" name="그룹 52"/>
          <p:cNvGrpSpPr/>
          <p:nvPr/>
        </p:nvGrpSpPr>
        <p:grpSpPr>
          <a:xfrm>
            <a:off x="722530" y="3338989"/>
            <a:ext cx="3015335" cy="810091"/>
            <a:chOff x="7248255" y="3519010"/>
            <a:chExt cx="2786082" cy="538418"/>
          </a:xfrm>
        </p:grpSpPr>
        <p:sp>
          <p:nvSpPr>
            <p:cNvPr id="55" name="직사각형 54"/>
            <p:cNvSpPr/>
            <p:nvPr/>
          </p:nvSpPr>
          <p:spPr>
            <a:xfrm>
              <a:off x="7248255" y="3519010"/>
              <a:ext cx="2786082" cy="500066"/>
            </a:xfrm>
            <a:prstGeom prst="rect">
              <a:avLst/>
            </a:prstGeom>
            <a:solidFill>
              <a:srgbClr val="FF66CC">
                <a:alpha val="14000"/>
              </a:srgbClr>
            </a:solidFill>
          </p:spPr>
          <p:txBody>
            <a:bodyPr wrap="square" rtlCol="0" anchor="ctr">
              <a:spAutoFit/>
            </a:bodyPr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0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pic>
          <p:nvPicPr>
            <p:cNvPr id="58" name="그림 57" descr="TP_tmp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320372" y="3564015"/>
              <a:ext cx="2585628" cy="493413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9" name="Text Box 23"/>
          <p:cNvSpPr txBox="1">
            <a:spLocks noChangeArrowheads="1"/>
          </p:cNvSpPr>
          <p:nvPr/>
        </p:nvSpPr>
        <p:spPr bwMode="auto">
          <a:xfrm>
            <a:off x="6213140" y="3519010"/>
            <a:ext cx="2250250" cy="400110"/>
          </a:xfrm>
          <a:prstGeom prst="rect">
            <a:avLst/>
          </a:prstGeom>
          <a:noFill/>
          <a:ln w="38100" cmpd="dbl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b="1" dirty="0" smtClean="0">
                <a:solidFill>
                  <a:srgbClr val="3333CC"/>
                </a:solidFill>
                <a:latin typeface="휴먼매직체" pitchFamily="18" charset="-127"/>
                <a:ea typeface="휴먼매직체" pitchFamily="18" charset="-127"/>
              </a:rPr>
              <a:t>Crooks relation </a:t>
            </a:r>
            <a:endParaRPr kumimoji="1" lang="en-US" altLang="ko-KR" sz="2000" b="1" dirty="0">
              <a:solidFill>
                <a:srgbClr val="3333CC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61" name="그림 60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33120" y="1628800"/>
            <a:ext cx="3515848" cy="291098"/>
          </a:xfrm>
          <a:prstGeom prst="rect">
            <a:avLst/>
          </a:prstGeom>
          <a:solidFill>
            <a:srgbClr val="FFFF00">
              <a:alpha val="67000"/>
            </a:srgbClr>
          </a:solidFill>
          <a:ln/>
          <a:effectLst/>
        </p:spPr>
      </p:pic>
      <p:pic>
        <p:nvPicPr>
          <p:cNvPr id="62" name="그림 61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07895" y="3519010"/>
            <a:ext cx="1742521" cy="318881"/>
          </a:xfrm>
          <a:prstGeom prst="rect">
            <a:avLst/>
          </a:prstGeom>
          <a:noFill/>
          <a:ln/>
          <a:effectLst/>
        </p:spPr>
      </p:pic>
      <p:pic>
        <p:nvPicPr>
          <p:cNvPr id="64" name="그림 63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52900" y="4464115"/>
            <a:ext cx="1685020" cy="318881"/>
          </a:xfrm>
          <a:prstGeom prst="rect">
            <a:avLst/>
          </a:prstGeom>
          <a:noFill/>
          <a:ln/>
          <a:effectLst/>
        </p:spPr>
      </p:pic>
      <p:grpSp>
        <p:nvGrpSpPr>
          <p:cNvPr id="80" name="그룹 62"/>
          <p:cNvGrpSpPr/>
          <p:nvPr/>
        </p:nvGrpSpPr>
        <p:grpSpPr>
          <a:xfrm>
            <a:off x="812540" y="5049180"/>
            <a:ext cx="1598335" cy="1043552"/>
            <a:chOff x="7844362" y="1620225"/>
            <a:chExt cx="1598335" cy="1043552"/>
          </a:xfrm>
        </p:grpSpPr>
        <p:grpSp>
          <p:nvGrpSpPr>
            <p:cNvPr id="81" name="그룹 50"/>
            <p:cNvGrpSpPr/>
            <p:nvPr/>
          </p:nvGrpSpPr>
          <p:grpSpPr>
            <a:xfrm>
              <a:off x="8058345" y="1718810"/>
              <a:ext cx="1089032" cy="803280"/>
              <a:chOff x="500034" y="1928802"/>
              <a:chExt cx="1089032" cy="803280"/>
            </a:xfrm>
          </p:grpSpPr>
          <p:sp>
            <p:nvSpPr>
              <p:cNvPr id="85" name="Oval 67"/>
              <p:cNvSpPr>
                <a:spLocks noChangeArrowheads="1"/>
              </p:cNvSpPr>
              <p:nvPr/>
            </p:nvSpPr>
            <p:spPr bwMode="auto">
              <a:xfrm>
                <a:off x="1500166" y="1928802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Oval 68"/>
              <p:cNvSpPr>
                <a:spLocks noChangeArrowheads="1"/>
              </p:cNvSpPr>
              <p:nvPr/>
            </p:nvSpPr>
            <p:spPr bwMode="auto">
              <a:xfrm>
                <a:off x="500034" y="2643182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자유형 86"/>
              <p:cNvSpPr/>
              <p:nvPr/>
            </p:nvSpPr>
            <p:spPr>
              <a:xfrm flipH="1">
                <a:off x="571472" y="2000240"/>
                <a:ext cx="1000132" cy="696887"/>
              </a:xfrm>
              <a:custGeom>
                <a:avLst/>
                <a:gdLst>
                  <a:gd name="connsiteX0" fmla="*/ 9753 w 602284"/>
                  <a:gd name="connsiteY0" fmla="*/ 0 h 625449"/>
                  <a:gd name="connsiteX1" fmla="*/ 39014 w 602284"/>
                  <a:gd name="connsiteY1" fmla="*/ 285293 h 625449"/>
                  <a:gd name="connsiteX2" fmla="*/ 243839 w 602284"/>
                  <a:gd name="connsiteY2" fmla="*/ 204825 h 625449"/>
                  <a:gd name="connsiteX3" fmla="*/ 382828 w 602284"/>
                  <a:gd name="connsiteY3" fmla="*/ 234086 h 625449"/>
                  <a:gd name="connsiteX4" fmla="*/ 426719 w 602284"/>
                  <a:gd name="connsiteY4" fmla="*/ 416966 h 625449"/>
                  <a:gd name="connsiteX5" fmla="*/ 434034 w 602284"/>
                  <a:gd name="connsiteY5" fmla="*/ 599846 h 625449"/>
                  <a:gd name="connsiteX6" fmla="*/ 602284 w 602284"/>
                  <a:gd name="connsiteY6" fmla="*/ 570585 h 625449"/>
                  <a:gd name="connsiteX7" fmla="*/ 602284 w 602284"/>
                  <a:gd name="connsiteY7" fmla="*/ 570585 h 62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284" h="625449">
                    <a:moveTo>
                      <a:pt x="9753" y="0"/>
                    </a:moveTo>
                    <a:cubicBezTo>
                      <a:pt x="4876" y="125578"/>
                      <a:pt x="0" y="251156"/>
                      <a:pt x="39014" y="285293"/>
                    </a:cubicBezTo>
                    <a:cubicBezTo>
                      <a:pt x="78028" y="319430"/>
                      <a:pt x="186537" y="213359"/>
                      <a:pt x="243839" y="204825"/>
                    </a:cubicBezTo>
                    <a:cubicBezTo>
                      <a:pt x="301141" y="196291"/>
                      <a:pt x="352348" y="198729"/>
                      <a:pt x="382828" y="234086"/>
                    </a:cubicBezTo>
                    <a:cubicBezTo>
                      <a:pt x="413308" y="269443"/>
                      <a:pt x="418185" y="356006"/>
                      <a:pt x="426719" y="416966"/>
                    </a:cubicBezTo>
                    <a:cubicBezTo>
                      <a:pt x="435253" y="477926"/>
                      <a:pt x="404773" y="574243"/>
                      <a:pt x="434034" y="599846"/>
                    </a:cubicBezTo>
                    <a:cubicBezTo>
                      <a:pt x="463295" y="625449"/>
                      <a:pt x="602284" y="570585"/>
                      <a:pt x="602284" y="570585"/>
                    </a:cubicBezTo>
                    <a:lnTo>
                      <a:pt x="602284" y="570585"/>
                    </a:lnTo>
                  </a:path>
                </a:pathLst>
              </a:custGeom>
              <a:noFill/>
              <a:ln w="22225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88" name="Line 48"/>
              <p:cNvSpPr>
                <a:spLocks noChangeAspect="1" noChangeShapeType="1"/>
              </p:cNvSpPr>
              <p:nvPr/>
            </p:nvSpPr>
            <p:spPr bwMode="auto">
              <a:xfrm rot="17700000">
                <a:off x="853414" y="2307231"/>
                <a:ext cx="104775" cy="1588"/>
              </a:xfrm>
              <a:prstGeom prst="line">
                <a:avLst/>
              </a:prstGeom>
              <a:noFill/>
              <a:ln w="12700">
                <a:solidFill>
                  <a:srgbClr val="4F81BD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82" name="그림 81" descr="TP_t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228468" y="1620225"/>
              <a:ext cx="214229" cy="1884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3" name="그림 82" descr="TP_t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844362" y="2475542"/>
              <a:ext cx="213976" cy="18823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4" name="그림 83" descr="TP_tmp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321884" y="1845472"/>
              <a:ext cx="241327" cy="18823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9" name="그룹 88"/>
          <p:cNvGrpSpPr/>
          <p:nvPr/>
        </p:nvGrpSpPr>
        <p:grpSpPr>
          <a:xfrm>
            <a:off x="1757645" y="5724255"/>
            <a:ext cx="2027675" cy="584775"/>
            <a:chOff x="7878325" y="5589240"/>
            <a:chExt cx="2027675" cy="584775"/>
          </a:xfrm>
        </p:grpSpPr>
        <p:sp>
          <p:nvSpPr>
            <p:cNvPr id="90" name="TextBox 89"/>
            <p:cNvSpPr txBox="1"/>
            <p:nvPr/>
          </p:nvSpPr>
          <p:spPr bwMode="auto">
            <a:xfrm>
              <a:off x="8193360" y="5589240"/>
              <a:ext cx="1712640" cy="584775"/>
            </a:xfrm>
            <a:prstGeom prst="rect">
              <a:avLst/>
            </a:prstGeom>
            <a:solidFill>
              <a:srgbClr val="4F81BD">
                <a:lumMod val="40000"/>
                <a:lumOff val="60000"/>
                <a:alpha val="42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marL="457200" marR="0" lvl="0" indent="-4572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휴먼매직체" pitchFamily="18" charset="-127"/>
                  <a:ea typeface="휴먼매직체" pitchFamily="18" charset="-127"/>
                </a:rPr>
                <a:t>: time-reverse path</a:t>
              </a:r>
              <a:endParaRPr kumimoji="1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</a:endParaRPr>
            </a:p>
          </p:txBody>
        </p:sp>
        <p:pic>
          <p:nvPicPr>
            <p:cNvPr id="91" name="그림 90" descr="TP_t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878325" y="5679249"/>
              <a:ext cx="241327" cy="241327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94" name="그림 93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7063" y="5094185"/>
            <a:ext cx="4844749" cy="753783"/>
          </a:xfrm>
          <a:prstGeom prst="rect">
            <a:avLst/>
          </a:prstGeom>
          <a:noFill/>
          <a:ln/>
          <a:effectLst/>
        </p:spPr>
      </p:pic>
      <p:pic>
        <p:nvPicPr>
          <p:cNvPr id="95" name="그림 94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08095" y="6084295"/>
            <a:ext cx="1711243" cy="29071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6921" y="-144190"/>
            <a:ext cx="9132158" cy="1143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FF"/>
                </a:solidFill>
              </a:rPr>
              <a:t>Stochastic thermodynamics</a:t>
            </a:r>
            <a:endParaRPr lang="ko-KR" altLang="en-US" b="0" dirty="0">
              <a:solidFill>
                <a:srgbClr val="7030A0"/>
              </a:solidFill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1262199" y="1223755"/>
            <a:ext cx="5806035" cy="765085"/>
          </a:xfrm>
          <a:prstGeom prst="rect">
            <a:avLst/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Microscopic deterministic dynamics </a:t>
            </a:r>
            <a:endParaRPr lang="ko-KR" alt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제목 1"/>
          <p:cNvSpPr txBox="1">
            <a:spLocks/>
          </p:cNvSpPr>
          <p:nvPr/>
        </p:nvSpPr>
        <p:spPr>
          <a:xfrm>
            <a:off x="1352600" y="5094185"/>
            <a:ext cx="5760640" cy="765085"/>
          </a:xfrm>
          <a:prstGeom prst="rect">
            <a:avLst/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Macroscopic thermodynamics </a:t>
            </a:r>
            <a:endParaRPr lang="ko-KR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제목 1"/>
          <p:cNvSpPr txBox="1">
            <a:spLocks/>
          </p:cNvSpPr>
          <p:nvPr/>
        </p:nvSpPr>
        <p:spPr>
          <a:xfrm>
            <a:off x="1307595" y="3023955"/>
            <a:ext cx="5805645" cy="765085"/>
          </a:xfrm>
          <a:prstGeom prst="rect">
            <a:avLst/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Stochastic dynamics</a:t>
            </a:r>
            <a:endParaRPr lang="ko-KR" altLang="en-US" sz="28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" name="그림 9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88215" y="2483895"/>
            <a:ext cx="2001393" cy="290636"/>
          </a:xfrm>
          <a:prstGeom prst="rect">
            <a:avLst/>
          </a:prstGeom>
          <a:noFill/>
          <a:ln/>
          <a:effectLst/>
        </p:spPr>
      </p:pic>
      <p:pic>
        <p:nvPicPr>
          <p:cNvPr id="102" name="그림 10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7186" y="6309319"/>
            <a:ext cx="2957456" cy="290526"/>
          </a:xfrm>
          <a:prstGeom prst="rect">
            <a:avLst/>
          </a:prstGeom>
          <a:noFill/>
          <a:ln/>
          <a:effectLst/>
        </p:spPr>
      </p:pic>
      <p:pic>
        <p:nvPicPr>
          <p:cNvPr id="59" name="그림 58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21069" y="5904275"/>
            <a:ext cx="2957456" cy="290526"/>
          </a:xfrm>
          <a:prstGeom prst="rect">
            <a:avLst/>
          </a:prstGeom>
          <a:noFill/>
          <a:ln/>
          <a:effectLst/>
        </p:spPr>
      </p:pic>
      <p:pic>
        <p:nvPicPr>
          <p:cNvPr id="63" name="그림 6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6200000">
            <a:off x="-554430" y="3670846"/>
            <a:ext cx="1944546" cy="290724"/>
          </a:xfrm>
          <a:prstGeom prst="rect">
            <a:avLst/>
          </a:prstGeom>
          <a:noFill/>
          <a:ln/>
          <a:effectLst/>
        </p:spPr>
      </p:pic>
      <p:sp>
        <p:nvSpPr>
          <p:cNvPr id="65" name="아래쪽 화살표 64"/>
          <p:cNvSpPr/>
          <p:nvPr/>
        </p:nvSpPr>
        <p:spPr>
          <a:xfrm>
            <a:off x="1982669" y="2168860"/>
            <a:ext cx="315035" cy="720080"/>
          </a:xfrm>
          <a:prstGeom prst="downArrow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6" name="오른쪽으로 구부러진 화살표 65"/>
          <p:cNvSpPr/>
          <p:nvPr/>
        </p:nvSpPr>
        <p:spPr>
          <a:xfrm>
            <a:off x="677525" y="1718810"/>
            <a:ext cx="990110" cy="3960440"/>
          </a:xfrm>
          <a:prstGeom prst="curvedRightArrow">
            <a:avLst/>
          </a:prstGeom>
          <a:solidFill>
            <a:srgbClr val="6600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70" name="그림 69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87715" y="2348880"/>
            <a:ext cx="3453177" cy="318674"/>
          </a:xfrm>
          <a:prstGeom prst="rect">
            <a:avLst/>
          </a:prstGeom>
          <a:noFill/>
          <a:ln/>
          <a:effectLst/>
        </p:spPr>
      </p:pic>
      <p:sp>
        <p:nvSpPr>
          <p:cNvPr id="71" name="아래쪽 화살표 70"/>
          <p:cNvSpPr/>
          <p:nvPr/>
        </p:nvSpPr>
        <p:spPr>
          <a:xfrm>
            <a:off x="2072680" y="4014066"/>
            <a:ext cx="360040" cy="85509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4" name="그림 73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67735" y="4668208"/>
            <a:ext cx="1363918" cy="290899"/>
          </a:xfrm>
          <a:prstGeom prst="rect">
            <a:avLst/>
          </a:prstGeom>
          <a:noFill/>
          <a:ln/>
          <a:effectLst/>
        </p:spPr>
      </p:pic>
      <p:pic>
        <p:nvPicPr>
          <p:cNvPr id="81" name="그림 80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22730" y="4014065"/>
            <a:ext cx="4240725" cy="360040"/>
          </a:xfrm>
          <a:prstGeom prst="rect">
            <a:avLst/>
          </a:prstGeom>
          <a:noFill/>
          <a:ln/>
          <a:effectLst/>
        </p:spPr>
      </p:pic>
      <p:pic>
        <p:nvPicPr>
          <p:cNvPr id="98" name="그림 97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88215" y="2123855"/>
            <a:ext cx="2611024" cy="290693"/>
          </a:xfrm>
          <a:prstGeom prst="rect">
            <a:avLst/>
          </a:prstGeom>
          <a:noFill/>
          <a:ln/>
          <a:effectLst/>
        </p:spPr>
      </p:pic>
      <p:pic>
        <p:nvPicPr>
          <p:cNvPr id="94" name="그림 93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33220" y="3879050"/>
            <a:ext cx="2579944" cy="290526"/>
          </a:xfrm>
          <a:prstGeom prst="rect">
            <a:avLst/>
          </a:prstGeom>
          <a:noFill/>
          <a:ln/>
          <a:effectLst/>
        </p:spPr>
      </p:pic>
      <p:pic>
        <p:nvPicPr>
          <p:cNvPr id="101" name="그림 100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33220" y="4284095"/>
            <a:ext cx="2290647" cy="290461"/>
          </a:xfrm>
          <a:prstGeom prst="rect">
            <a:avLst/>
          </a:prstGeom>
          <a:noFill/>
          <a:ln/>
          <a:effectLst/>
        </p:spPr>
      </p:pic>
      <p:pic>
        <p:nvPicPr>
          <p:cNvPr id="103" name="그림 102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48544" y="4689140"/>
            <a:ext cx="2957456" cy="290526"/>
          </a:xfrm>
          <a:prstGeom prst="rect">
            <a:avLst/>
          </a:prstGeom>
          <a:noFill/>
          <a:ln/>
          <a:effectLst/>
        </p:spPr>
      </p:pic>
      <p:pic>
        <p:nvPicPr>
          <p:cNvPr id="111" name="그림 110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17504" y="4668331"/>
            <a:ext cx="2554856" cy="290839"/>
          </a:xfrm>
          <a:prstGeom prst="rect">
            <a:avLst/>
          </a:prstGeom>
          <a:noFill/>
          <a:ln/>
          <a:effectLst/>
        </p:spPr>
      </p:pic>
      <p:pic>
        <p:nvPicPr>
          <p:cNvPr id="110" name="그림 109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08195" y="773705"/>
            <a:ext cx="2994214" cy="251003"/>
          </a:xfrm>
          <a:prstGeom prst="rect">
            <a:avLst/>
          </a:prstGeom>
          <a:noFill/>
          <a:ln/>
          <a:effectLst/>
        </p:spPr>
      </p:pic>
      <p:pic>
        <p:nvPicPr>
          <p:cNvPr id="25" name="그림 24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22437" y="4374105"/>
            <a:ext cx="1945477" cy="29086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52" grpId="0" animBg="1"/>
      <p:bldP spid="65" grpId="0" animBg="1"/>
      <p:bldP spid="66" grpId="0" animBg="1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6921" y="-144190"/>
            <a:ext cx="9132158" cy="1143000"/>
          </a:xfrm>
        </p:spPr>
        <p:txBody>
          <a:bodyPr>
            <a:normAutofit/>
          </a:bodyPr>
          <a:lstStyle/>
          <a:p>
            <a:r>
              <a:rPr lang="en-US" altLang="ko-KR" dirty="0" err="1" smtClean="0">
                <a:solidFill>
                  <a:srgbClr val="FF00FF"/>
                </a:solidFill>
              </a:rPr>
              <a:t>Langevin</a:t>
            </a:r>
            <a:r>
              <a:rPr lang="en-US" altLang="ko-KR" dirty="0" smtClean="0">
                <a:solidFill>
                  <a:srgbClr val="FF00FF"/>
                </a:solidFill>
              </a:rPr>
              <a:t> (stochastic) dynamics</a:t>
            </a:r>
            <a:endParaRPr lang="ko-KR" altLang="en-US" b="0" dirty="0">
              <a:solidFill>
                <a:srgbClr val="7030A0"/>
              </a:solidFill>
            </a:endParaRPr>
          </a:p>
        </p:txBody>
      </p:sp>
      <p:pic>
        <p:nvPicPr>
          <p:cNvPr id="122" name="그림 12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7475" y="4329100"/>
            <a:ext cx="2932616" cy="290996"/>
          </a:xfrm>
          <a:prstGeom prst="rect">
            <a:avLst/>
          </a:prstGeom>
          <a:noFill/>
          <a:ln/>
          <a:effectLst/>
        </p:spPr>
      </p:pic>
      <p:pic>
        <p:nvPicPr>
          <p:cNvPr id="74" name="그림 7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82770" y="3023955"/>
            <a:ext cx="3107172" cy="378158"/>
          </a:xfrm>
          <a:prstGeom prst="rect">
            <a:avLst/>
          </a:prstGeom>
          <a:noFill/>
          <a:ln/>
          <a:effectLst/>
        </p:spPr>
      </p:pic>
      <p:pic>
        <p:nvPicPr>
          <p:cNvPr id="75" name="그림 7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47555" y="3564015"/>
            <a:ext cx="2991443" cy="378067"/>
          </a:xfrm>
          <a:prstGeom prst="rect">
            <a:avLst/>
          </a:prstGeom>
          <a:noFill/>
          <a:ln/>
          <a:effectLst/>
        </p:spPr>
      </p:pic>
      <p:sp>
        <p:nvSpPr>
          <p:cNvPr id="43" name="직사각형 42"/>
          <p:cNvSpPr/>
          <p:nvPr/>
        </p:nvSpPr>
        <p:spPr>
          <a:xfrm>
            <a:off x="1127575" y="3519010"/>
            <a:ext cx="1530170" cy="58506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6" name="그림 5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2342" y="818710"/>
            <a:ext cx="9091138" cy="318895"/>
          </a:xfrm>
          <a:prstGeom prst="rect">
            <a:avLst/>
          </a:prstGeom>
          <a:noFill/>
          <a:ln/>
          <a:effectLst/>
        </p:spPr>
      </p:pic>
      <p:pic>
        <p:nvPicPr>
          <p:cNvPr id="55" name="그림 54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7489" y="1313763"/>
            <a:ext cx="7746781" cy="666746"/>
          </a:xfrm>
          <a:prstGeom prst="rect">
            <a:avLst/>
          </a:prstGeom>
          <a:solidFill>
            <a:srgbClr val="FF00FF">
              <a:alpha val="16000"/>
            </a:srgbClr>
          </a:solidFill>
          <a:ln/>
          <a:effectLst/>
        </p:spPr>
      </p:pic>
      <p:grpSp>
        <p:nvGrpSpPr>
          <p:cNvPr id="3" name="그룹 56"/>
          <p:cNvGrpSpPr/>
          <p:nvPr/>
        </p:nvGrpSpPr>
        <p:grpSpPr bwMode="auto">
          <a:xfrm>
            <a:off x="7563290" y="2123855"/>
            <a:ext cx="2115235" cy="1301685"/>
            <a:chOff x="7781118" y="1361756"/>
            <a:chExt cx="2115235" cy="1301685"/>
          </a:xfrm>
        </p:grpSpPr>
        <p:grpSp>
          <p:nvGrpSpPr>
            <p:cNvPr id="4" name="그룹 70"/>
            <p:cNvGrpSpPr/>
            <p:nvPr/>
          </p:nvGrpSpPr>
          <p:grpSpPr bwMode="auto">
            <a:xfrm>
              <a:off x="7781118" y="1361756"/>
              <a:ext cx="1781736" cy="1301685"/>
              <a:chOff x="7781119" y="1361756"/>
              <a:chExt cx="1781736" cy="1301685"/>
            </a:xfrm>
          </p:grpSpPr>
          <p:grpSp>
            <p:nvGrpSpPr>
              <p:cNvPr id="5" name="그룹 50"/>
              <p:cNvGrpSpPr/>
              <p:nvPr/>
            </p:nvGrpSpPr>
            <p:grpSpPr bwMode="auto">
              <a:xfrm>
                <a:off x="8138310" y="1718946"/>
                <a:ext cx="1089032" cy="803280"/>
                <a:chOff x="500034" y="1928802"/>
                <a:chExt cx="1089032" cy="803280"/>
              </a:xfrm>
            </p:grpSpPr>
            <p:sp>
              <p:nvSpPr>
                <p:cNvPr id="65" name="Oval 67"/>
                <p:cNvSpPr>
                  <a:spLocks noChangeArrowheads="1"/>
                </p:cNvSpPr>
                <p:nvPr/>
              </p:nvSpPr>
              <p:spPr bwMode="auto">
                <a:xfrm>
                  <a:off x="1500166" y="1928802"/>
                  <a:ext cx="88900" cy="889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Oval 68"/>
                <p:cNvSpPr>
                  <a:spLocks noChangeArrowheads="1"/>
                </p:cNvSpPr>
                <p:nvPr/>
              </p:nvSpPr>
              <p:spPr bwMode="auto">
                <a:xfrm>
                  <a:off x="500034" y="2643182"/>
                  <a:ext cx="88900" cy="889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자유형 66"/>
                <p:cNvSpPr/>
                <p:nvPr/>
              </p:nvSpPr>
              <p:spPr bwMode="auto">
                <a:xfrm flipH="1">
                  <a:off x="571472" y="2000240"/>
                  <a:ext cx="1000132" cy="696887"/>
                </a:xfrm>
                <a:custGeom>
                  <a:avLst/>
                  <a:gdLst>
                    <a:gd name="connsiteX0" fmla="*/ 9753 w 602284"/>
                    <a:gd name="connsiteY0" fmla="*/ 0 h 625449"/>
                    <a:gd name="connsiteX1" fmla="*/ 39014 w 602284"/>
                    <a:gd name="connsiteY1" fmla="*/ 285293 h 625449"/>
                    <a:gd name="connsiteX2" fmla="*/ 243839 w 602284"/>
                    <a:gd name="connsiteY2" fmla="*/ 204825 h 625449"/>
                    <a:gd name="connsiteX3" fmla="*/ 382828 w 602284"/>
                    <a:gd name="connsiteY3" fmla="*/ 234086 h 625449"/>
                    <a:gd name="connsiteX4" fmla="*/ 426719 w 602284"/>
                    <a:gd name="connsiteY4" fmla="*/ 416966 h 625449"/>
                    <a:gd name="connsiteX5" fmla="*/ 434034 w 602284"/>
                    <a:gd name="connsiteY5" fmla="*/ 599846 h 625449"/>
                    <a:gd name="connsiteX6" fmla="*/ 602284 w 602284"/>
                    <a:gd name="connsiteY6" fmla="*/ 570585 h 625449"/>
                    <a:gd name="connsiteX7" fmla="*/ 602284 w 602284"/>
                    <a:gd name="connsiteY7" fmla="*/ 570585 h 625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2284" h="625449">
                      <a:moveTo>
                        <a:pt x="9753" y="0"/>
                      </a:moveTo>
                      <a:cubicBezTo>
                        <a:pt x="4876" y="125578"/>
                        <a:pt x="0" y="251156"/>
                        <a:pt x="39014" y="285293"/>
                      </a:cubicBezTo>
                      <a:cubicBezTo>
                        <a:pt x="78028" y="319430"/>
                        <a:pt x="186537" y="213359"/>
                        <a:pt x="243839" y="204825"/>
                      </a:cubicBezTo>
                      <a:cubicBezTo>
                        <a:pt x="301141" y="196291"/>
                        <a:pt x="352348" y="198729"/>
                        <a:pt x="382828" y="234086"/>
                      </a:cubicBezTo>
                      <a:cubicBezTo>
                        <a:pt x="413308" y="269443"/>
                        <a:pt x="418185" y="356006"/>
                        <a:pt x="426719" y="416966"/>
                      </a:cubicBezTo>
                      <a:cubicBezTo>
                        <a:pt x="435253" y="477926"/>
                        <a:pt x="404773" y="574243"/>
                        <a:pt x="434034" y="599846"/>
                      </a:cubicBezTo>
                      <a:cubicBezTo>
                        <a:pt x="463295" y="625449"/>
                        <a:pt x="602284" y="570585"/>
                        <a:pt x="602284" y="570585"/>
                      </a:cubicBezTo>
                      <a:lnTo>
                        <a:pt x="602284" y="570585"/>
                      </a:lnTo>
                    </a:path>
                  </a:pathLst>
                </a:custGeom>
                <a:ln w="22225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Line 48"/>
                <p:cNvSpPr>
                  <a:spLocks noChangeAspect="1" noChangeShapeType="1"/>
                </p:cNvSpPr>
                <p:nvPr/>
              </p:nvSpPr>
              <p:spPr bwMode="auto">
                <a:xfrm rot="17700000">
                  <a:off x="853414" y="2307231"/>
                  <a:ext cx="104775" cy="1588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 bwMode="auto">
              <a:xfrm>
                <a:off x="7781119" y="1361756"/>
                <a:ext cx="1434781" cy="3385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457200" indent="-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dirty="0" smtClean="0">
                    <a:solidFill>
                      <a:srgbClr val="FF0000"/>
                    </a:solidFill>
                    <a:latin typeface="휴먼매직체" pitchFamily="18" charset="-127"/>
                    <a:ea typeface="휴먼매직체" pitchFamily="18" charset="-127"/>
                  </a:rPr>
                  <a:t>state space</a:t>
                </a:r>
                <a:endParaRPr kumimoji="1" lang="ko-KR" altLang="en-US" sz="1600" dirty="0" smtClean="0">
                  <a:solidFill>
                    <a:srgbClr val="FF0000"/>
                  </a:solidFill>
                  <a:latin typeface="휴먼매직체" pitchFamily="18" charset="-127"/>
                  <a:ea typeface="휴먼매직체" pitchFamily="18" charset="-127"/>
                </a:endParaRPr>
              </a:p>
            </p:txBody>
          </p:sp>
          <p:pic>
            <p:nvPicPr>
              <p:cNvPr id="62" name="그림 61" descr="TP_tmp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7884473" y="2475677"/>
                <a:ext cx="293682" cy="18776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3" name="그림 62" descr="TP_tmp"/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9268239" y="1620360"/>
                <a:ext cx="294616" cy="188361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4" name="그림 63" descr="TP_tmp"/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8388174" y="1845608"/>
                <a:ext cx="268677" cy="188235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59" name="TextBox 58"/>
            <p:cNvSpPr txBox="1"/>
            <p:nvPr/>
          </p:nvSpPr>
          <p:spPr bwMode="auto">
            <a:xfrm>
              <a:off x="8661295" y="2280494"/>
              <a:ext cx="1235058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42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marL="457200" indent="-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dirty="0" smtClean="0">
                  <a:solidFill>
                    <a:srgbClr val="C00000"/>
                  </a:solidFill>
                  <a:latin typeface="휴먼매직체" pitchFamily="18" charset="-127"/>
                  <a:ea typeface="휴먼매직체" pitchFamily="18" charset="-127"/>
                </a:rPr>
                <a:t>trajectory</a:t>
              </a:r>
              <a:endParaRPr kumimoji="1" lang="ko-KR" altLang="en-US" sz="1600" dirty="0" smtClean="0">
                <a:solidFill>
                  <a:srgbClr val="C000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pic>
        <p:nvPicPr>
          <p:cNvPr id="71" name="그림 70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23130" y="2573905"/>
            <a:ext cx="1799673" cy="318818"/>
          </a:xfrm>
          <a:prstGeom prst="rect">
            <a:avLst/>
          </a:prstGeom>
          <a:solidFill>
            <a:schemeClr val="accent2">
              <a:alpha val="17000"/>
            </a:schemeClr>
          </a:solidFill>
          <a:ln/>
          <a:effectLst/>
        </p:spPr>
      </p:pic>
      <p:pic>
        <p:nvPicPr>
          <p:cNvPr id="53" name="그림 52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9164" y="2258870"/>
            <a:ext cx="5083876" cy="697138"/>
          </a:xfrm>
          <a:prstGeom prst="rect">
            <a:avLst/>
          </a:prstGeom>
          <a:noFill/>
          <a:ln/>
          <a:effectLst/>
        </p:spPr>
      </p:pic>
      <p:pic>
        <p:nvPicPr>
          <p:cNvPr id="70" name="그림 69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29667" y="3564015"/>
            <a:ext cx="1214851" cy="347100"/>
          </a:xfrm>
          <a:prstGeom prst="rect">
            <a:avLst/>
          </a:prstGeom>
          <a:noFill/>
          <a:ln/>
          <a:effectLst/>
        </p:spPr>
      </p:pic>
      <p:pic>
        <p:nvPicPr>
          <p:cNvPr id="69" name="그림 68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5205" y="3023955"/>
            <a:ext cx="2147555" cy="377955"/>
          </a:xfrm>
          <a:prstGeom prst="rect">
            <a:avLst/>
          </a:prstGeom>
          <a:noFill/>
          <a:ln/>
          <a:effectLst/>
        </p:spPr>
      </p:pic>
      <p:grpSp>
        <p:nvGrpSpPr>
          <p:cNvPr id="6" name="그룹 69"/>
          <p:cNvGrpSpPr/>
          <p:nvPr/>
        </p:nvGrpSpPr>
        <p:grpSpPr>
          <a:xfrm>
            <a:off x="7248255" y="3654025"/>
            <a:ext cx="2430270" cy="949761"/>
            <a:chOff x="7248255" y="3654025"/>
            <a:chExt cx="2430270" cy="949761"/>
          </a:xfrm>
        </p:grpSpPr>
        <p:grpSp>
          <p:nvGrpSpPr>
            <p:cNvPr id="7" name="그룹 53"/>
            <p:cNvGrpSpPr/>
            <p:nvPr/>
          </p:nvGrpSpPr>
          <p:grpSpPr bwMode="auto">
            <a:xfrm>
              <a:off x="7248255" y="3654025"/>
              <a:ext cx="2430270" cy="949761"/>
              <a:chOff x="7338265" y="188640"/>
              <a:chExt cx="2430270" cy="949761"/>
            </a:xfrm>
          </p:grpSpPr>
          <p:sp>
            <p:nvSpPr>
              <p:cNvPr id="109" name="Rectangle 65"/>
              <p:cNvSpPr>
                <a:spLocks noChangeArrowheads="1"/>
              </p:cNvSpPr>
              <p:nvPr/>
            </p:nvSpPr>
            <p:spPr bwMode="auto">
              <a:xfrm>
                <a:off x="7338265" y="188640"/>
                <a:ext cx="1458691" cy="949761"/>
              </a:xfrm>
              <a:prstGeom prst="rect">
                <a:avLst/>
              </a:prstGeom>
              <a:solidFill>
                <a:srgbClr val="FFCC99">
                  <a:alpha val="50000"/>
                </a:srgbClr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43"/>
              <p:cNvGrpSpPr/>
              <p:nvPr/>
            </p:nvGrpSpPr>
            <p:grpSpPr bwMode="auto">
              <a:xfrm>
                <a:off x="7752508" y="458707"/>
                <a:ext cx="913753" cy="594147"/>
                <a:chOff x="-1662735" y="1763815"/>
                <a:chExt cx="1693056" cy="990110"/>
              </a:xfrm>
            </p:grpSpPr>
            <p:sp>
              <p:nvSpPr>
                <p:cNvPr id="117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-1662735" y="1763815"/>
                  <a:ext cx="1693056" cy="990110"/>
                </a:xfrm>
                <a:prstGeom prst="ellipse">
                  <a:avLst/>
                </a:prstGeom>
                <a:solidFill>
                  <a:srgbClr val="CCFFFF">
                    <a:alpha val="50000"/>
                  </a:srgbClr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Rectangle 56"/>
                <p:cNvSpPr>
                  <a:spLocks noChangeArrowheads="1"/>
                </p:cNvSpPr>
                <p:nvPr/>
              </p:nvSpPr>
              <p:spPr bwMode="auto">
                <a:xfrm>
                  <a:off x="-1527721" y="1915669"/>
                  <a:ext cx="1437712" cy="5128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1" lang="en-US" altLang="ko-KR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6600FF"/>
                      </a:solidFill>
                      <a:effectLst/>
                      <a:uLnTx/>
                      <a:uFillTx/>
                      <a:latin typeface="휴먼매직체" pitchFamily="18" charset="-127"/>
                      <a:ea typeface="휴먼매직체" pitchFamily="18" charset="-127"/>
                    </a:rPr>
                    <a:t>System</a:t>
                  </a:r>
                  <a:endParaRPr kumimoji="1" lang="ko-KR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600FF"/>
                    </a:solidFill>
                    <a:effectLst/>
                    <a:uLnTx/>
                    <a:uFillTx/>
                    <a:latin typeface="휴먼매직체" pitchFamily="18" charset="-127"/>
                    <a:ea typeface="휴먼매직체" pitchFamily="18" charset="-127"/>
                  </a:endParaRPr>
                </a:p>
              </p:txBody>
            </p:sp>
          </p:grpSp>
          <p:pic>
            <p:nvPicPr>
              <p:cNvPr id="111" name="그림 110" descr="TP_tmp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7509614" y="798119"/>
                <a:ext cx="134187" cy="172928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12" name="그림 111" descr="TP_tmp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8748377" y="798119"/>
                <a:ext cx="184632" cy="137721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13" name="그림 112" descr="TP_tmp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4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7407493" y="242652"/>
                <a:ext cx="1087605" cy="181630"/>
              </a:xfrm>
              <a:prstGeom prst="rect">
                <a:avLst/>
              </a:prstGeom>
              <a:noFill/>
              <a:ln/>
              <a:effectLst/>
            </p:spPr>
          </p:pic>
          <p:grpSp>
            <p:nvGrpSpPr>
              <p:cNvPr id="9" name="그룹 64"/>
              <p:cNvGrpSpPr/>
              <p:nvPr/>
            </p:nvGrpSpPr>
            <p:grpSpPr bwMode="auto">
              <a:xfrm>
                <a:off x="9007843" y="350680"/>
                <a:ext cx="760692" cy="656741"/>
                <a:chOff x="3230959" y="1313765"/>
                <a:chExt cx="1409455" cy="1094420"/>
              </a:xfrm>
            </p:grpSpPr>
            <p:sp>
              <p:nvSpPr>
                <p:cNvPr id="115" name="직사각형 114"/>
                <p:cNvSpPr/>
                <p:nvPr/>
              </p:nvSpPr>
              <p:spPr bwMode="auto">
                <a:xfrm>
                  <a:off x="3230959" y="1313765"/>
                  <a:ext cx="1409455" cy="1094420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116" name="그림 115" descr="TP_tmp"/>
                <p:cNvPicPr>
                  <a:picLocks noChangeAspect="1"/>
                </p:cNvPicPr>
                <p:nvPr>
                  <p:custDataLst>
                    <p:tags r:id="rId26"/>
                  </p:custDataLst>
                </p:nvPr>
              </p:nvPicPr>
              <p:blipFill>
                <a:blip r:embed="rId4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3335270" y="1519615"/>
                  <a:ext cx="1208589" cy="739255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</p:grpSp>
        <p:sp>
          <p:nvSpPr>
            <p:cNvPr id="119" name="AutoShape 42"/>
            <p:cNvSpPr>
              <a:spLocks noChangeAspect="1" noChangeArrowheads="1"/>
            </p:cNvSpPr>
            <p:nvPr/>
          </p:nvSpPr>
          <p:spPr bwMode="auto">
            <a:xfrm flipH="1">
              <a:off x="8439761" y="4094405"/>
              <a:ext cx="558658" cy="177372"/>
            </a:xfrm>
            <a:prstGeom prst="rightArrow">
              <a:avLst>
                <a:gd name="adj1" fmla="val 50000"/>
                <a:gd name="adj2" fmla="val 62171"/>
              </a:avLst>
            </a:prstGeom>
            <a:solidFill>
              <a:schemeClr val="accent3">
                <a:lumMod val="5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AutoShape 42"/>
            <p:cNvSpPr>
              <a:spLocks noChangeAspect="1" noChangeArrowheads="1"/>
            </p:cNvSpPr>
            <p:nvPr/>
          </p:nvSpPr>
          <p:spPr bwMode="auto">
            <a:xfrm>
              <a:off x="7371025" y="4062963"/>
              <a:ext cx="412921" cy="177372"/>
            </a:xfrm>
            <a:prstGeom prst="rightArrow">
              <a:avLst>
                <a:gd name="adj1" fmla="val 50000"/>
                <a:gd name="adj2" fmla="val 62171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5" name="그림 124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2517" y="4734145"/>
            <a:ext cx="1998975" cy="377197"/>
          </a:xfrm>
          <a:prstGeom prst="rect">
            <a:avLst/>
          </a:prstGeom>
          <a:noFill/>
          <a:ln/>
          <a:effectLst/>
        </p:spPr>
      </p:pic>
      <p:pic>
        <p:nvPicPr>
          <p:cNvPr id="128" name="그림 127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72780" y="4734145"/>
            <a:ext cx="2463987" cy="377335"/>
          </a:xfrm>
          <a:prstGeom prst="rect">
            <a:avLst/>
          </a:prstGeom>
          <a:noFill/>
          <a:ln/>
          <a:effectLst/>
        </p:spPr>
      </p:pic>
      <p:pic>
        <p:nvPicPr>
          <p:cNvPr id="130" name="그림 129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67835" y="4284095"/>
            <a:ext cx="2960759" cy="318716"/>
          </a:xfrm>
          <a:prstGeom prst="rect">
            <a:avLst/>
          </a:prstGeom>
          <a:solidFill>
            <a:schemeClr val="accent3">
              <a:alpha val="32000"/>
            </a:schemeClr>
          </a:solidFill>
          <a:ln/>
          <a:effectLst/>
        </p:spPr>
      </p:pic>
      <p:pic>
        <p:nvPicPr>
          <p:cNvPr id="134" name="그림 133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2530" y="5246585"/>
            <a:ext cx="3572692" cy="318928"/>
          </a:xfrm>
          <a:prstGeom prst="rect">
            <a:avLst/>
          </a:prstGeom>
          <a:noFill/>
          <a:ln/>
          <a:effectLst/>
        </p:spPr>
      </p:pic>
      <p:pic>
        <p:nvPicPr>
          <p:cNvPr id="138" name="그림 137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37965" y="5184195"/>
            <a:ext cx="2638499" cy="377425"/>
          </a:xfrm>
          <a:prstGeom prst="rect">
            <a:avLst/>
          </a:prstGeom>
          <a:noFill/>
          <a:ln/>
          <a:effectLst/>
        </p:spPr>
      </p:pic>
      <p:pic>
        <p:nvPicPr>
          <p:cNvPr id="137" name="그림 136" descr="TP_t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73080" y="4779150"/>
            <a:ext cx="2119559" cy="318717"/>
          </a:xfrm>
          <a:prstGeom prst="rect">
            <a:avLst/>
          </a:prstGeom>
          <a:solidFill>
            <a:schemeClr val="accent2">
              <a:alpha val="17000"/>
            </a:schemeClr>
          </a:solidFill>
          <a:ln/>
          <a:effectLst/>
        </p:spPr>
      </p:pic>
      <p:pic>
        <p:nvPicPr>
          <p:cNvPr id="148" name="그림 147" descr="TP_t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7516" y="5798830"/>
            <a:ext cx="3715364" cy="290888"/>
          </a:xfrm>
          <a:prstGeom prst="rect">
            <a:avLst/>
          </a:prstGeom>
          <a:noFill/>
          <a:ln/>
          <a:effectLst/>
        </p:spPr>
      </p:pic>
      <p:pic>
        <p:nvPicPr>
          <p:cNvPr id="72" name="그림 71" descr="TP_t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1583" y="6309319"/>
            <a:ext cx="1739239" cy="290452"/>
          </a:xfrm>
          <a:prstGeom prst="rect">
            <a:avLst/>
          </a:prstGeom>
          <a:noFill/>
          <a:ln/>
          <a:effectLst/>
        </p:spPr>
      </p:pic>
      <p:pic>
        <p:nvPicPr>
          <p:cNvPr id="153" name="그림 152" descr="TP_t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02750" y="6309320"/>
            <a:ext cx="6126781" cy="318794"/>
          </a:xfrm>
          <a:prstGeom prst="rect">
            <a:avLst/>
          </a:prstGeom>
          <a:noFill/>
          <a:ln/>
          <a:effectLst/>
        </p:spPr>
      </p:pic>
      <p:pic>
        <p:nvPicPr>
          <p:cNvPr id="150" name="그림 149" descr="TP_t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42910" y="5811224"/>
            <a:ext cx="2925265" cy="318076"/>
          </a:xfrm>
          <a:prstGeom prst="rect">
            <a:avLst/>
          </a:prstGeom>
          <a:noFill/>
          <a:ln/>
          <a:effectLst/>
        </p:spPr>
      </p:pic>
      <p:pic>
        <p:nvPicPr>
          <p:cNvPr id="51" name="그림 50" descr="TP_t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03150" y="1313765"/>
            <a:ext cx="2177028" cy="231635"/>
          </a:xfrm>
          <a:prstGeom prst="rect">
            <a:avLst/>
          </a:prstGeom>
          <a:solidFill>
            <a:srgbClr val="FFFF00">
              <a:alpha val="45000"/>
            </a:srgbClr>
          </a:solidFill>
          <a:ln/>
          <a:effectLst/>
        </p:spPr>
      </p:pic>
      <p:pic>
        <p:nvPicPr>
          <p:cNvPr id="54" name="그림 53" descr="TP_tmp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15290" y="2615005"/>
            <a:ext cx="2962835" cy="318940"/>
          </a:xfrm>
          <a:prstGeom prst="rect">
            <a:avLst/>
          </a:prstGeom>
          <a:noFill/>
          <a:ln/>
          <a:effectLst/>
        </p:spPr>
      </p:pic>
      <p:pic>
        <p:nvPicPr>
          <p:cNvPr id="78" name="그림 77" descr="TP_tmp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53300" y="5814265"/>
            <a:ext cx="1451174" cy="318805"/>
          </a:xfrm>
          <a:prstGeom prst="rect">
            <a:avLst/>
          </a:prstGeom>
          <a:solidFill>
            <a:schemeClr val="accent3">
              <a:alpha val="32000"/>
            </a:schemeClr>
          </a:solidFill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직사각형 72"/>
          <p:cNvSpPr/>
          <p:nvPr/>
        </p:nvSpPr>
        <p:spPr>
          <a:xfrm>
            <a:off x="317485" y="3924055"/>
            <a:ext cx="2700300" cy="810090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42555" y="-144270"/>
            <a:ext cx="9541060" cy="1143000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FF00FF"/>
                </a:solidFill>
              </a:rPr>
              <a:t>    </a:t>
            </a:r>
            <a:r>
              <a:rPr lang="en-US" altLang="ko-KR" sz="2600" dirty="0" smtClean="0">
                <a:solidFill>
                  <a:srgbClr val="FF00FF"/>
                </a:solidFill>
              </a:rPr>
              <a:t>Stochastic process,  Irreversibility  &amp;  Total entropy production</a:t>
            </a:r>
            <a:endParaRPr lang="ko-KR" altLang="en-US" sz="2600" b="0" dirty="0">
              <a:solidFill>
                <a:srgbClr val="7030A0"/>
              </a:solidFill>
            </a:endParaRPr>
          </a:p>
        </p:txBody>
      </p:sp>
      <p:pic>
        <p:nvPicPr>
          <p:cNvPr id="45" name="그림 4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7525" y="2303875"/>
            <a:ext cx="5983478" cy="667543"/>
          </a:xfrm>
          <a:prstGeom prst="rect">
            <a:avLst/>
          </a:prstGeom>
          <a:noFill/>
          <a:ln/>
          <a:effectLst/>
        </p:spPr>
      </p:pic>
      <p:grpSp>
        <p:nvGrpSpPr>
          <p:cNvPr id="3" name="그룹 14"/>
          <p:cNvGrpSpPr/>
          <p:nvPr/>
        </p:nvGrpSpPr>
        <p:grpSpPr bwMode="auto">
          <a:xfrm>
            <a:off x="7650850" y="687155"/>
            <a:ext cx="2115235" cy="1301685"/>
            <a:chOff x="7781118" y="1361756"/>
            <a:chExt cx="2115235" cy="1301685"/>
          </a:xfrm>
        </p:grpSpPr>
        <p:grpSp>
          <p:nvGrpSpPr>
            <p:cNvPr id="4" name="그룹 70"/>
            <p:cNvGrpSpPr/>
            <p:nvPr/>
          </p:nvGrpSpPr>
          <p:grpSpPr bwMode="auto">
            <a:xfrm>
              <a:off x="7781118" y="1361756"/>
              <a:ext cx="1781736" cy="1301685"/>
              <a:chOff x="7781119" y="1361756"/>
              <a:chExt cx="1781736" cy="1301685"/>
            </a:xfrm>
          </p:grpSpPr>
          <p:grpSp>
            <p:nvGrpSpPr>
              <p:cNvPr id="5" name="그룹 50"/>
              <p:cNvGrpSpPr/>
              <p:nvPr/>
            </p:nvGrpSpPr>
            <p:grpSpPr bwMode="auto">
              <a:xfrm>
                <a:off x="8138310" y="1718946"/>
                <a:ext cx="1089032" cy="803280"/>
                <a:chOff x="500034" y="1928802"/>
                <a:chExt cx="1089032" cy="803280"/>
              </a:xfrm>
            </p:grpSpPr>
            <p:sp>
              <p:nvSpPr>
                <p:cNvPr id="23" name="Oval 67"/>
                <p:cNvSpPr>
                  <a:spLocks noChangeArrowheads="1"/>
                </p:cNvSpPr>
                <p:nvPr/>
              </p:nvSpPr>
              <p:spPr bwMode="auto">
                <a:xfrm>
                  <a:off x="1500166" y="1928802"/>
                  <a:ext cx="88900" cy="889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Oval 68"/>
                <p:cNvSpPr>
                  <a:spLocks noChangeArrowheads="1"/>
                </p:cNvSpPr>
                <p:nvPr/>
              </p:nvSpPr>
              <p:spPr bwMode="auto">
                <a:xfrm>
                  <a:off x="500034" y="2643182"/>
                  <a:ext cx="88900" cy="889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자유형 24"/>
                <p:cNvSpPr/>
                <p:nvPr/>
              </p:nvSpPr>
              <p:spPr bwMode="auto">
                <a:xfrm flipH="1">
                  <a:off x="571472" y="2000240"/>
                  <a:ext cx="1000132" cy="696887"/>
                </a:xfrm>
                <a:custGeom>
                  <a:avLst/>
                  <a:gdLst>
                    <a:gd name="connsiteX0" fmla="*/ 9753 w 602284"/>
                    <a:gd name="connsiteY0" fmla="*/ 0 h 625449"/>
                    <a:gd name="connsiteX1" fmla="*/ 39014 w 602284"/>
                    <a:gd name="connsiteY1" fmla="*/ 285293 h 625449"/>
                    <a:gd name="connsiteX2" fmla="*/ 243839 w 602284"/>
                    <a:gd name="connsiteY2" fmla="*/ 204825 h 625449"/>
                    <a:gd name="connsiteX3" fmla="*/ 382828 w 602284"/>
                    <a:gd name="connsiteY3" fmla="*/ 234086 h 625449"/>
                    <a:gd name="connsiteX4" fmla="*/ 426719 w 602284"/>
                    <a:gd name="connsiteY4" fmla="*/ 416966 h 625449"/>
                    <a:gd name="connsiteX5" fmla="*/ 434034 w 602284"/>
                    <a:gd name="connsiteY5" fmla="*/ 599846 h 625449"/>
                    <a:gd name="connsiteX6" fmla="*/ 602284 w 602284"/>
                    <a:gd name="connsiteY6" fmla="*/ 570585 h 625449"/>
                    <a:gd name="connsiteX7" fmla="*/ 602284 w 602284"/>
                    <a:gd name="connsiteY7" fmla="*/ 570585 h 625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2284" h="625449">
                      <a:moveTo>
                        <a:pt x="9753" y="0"/>
                      </a:moveTo>
                      <a:cubicBezTo>
                        <a:pt x="4876" y="125578"/>
                        <a:pt x="0" y="251156"/>
                        <a:pt x="39014" y="285293"/>
                      </a:cubicBezTo>
                      <a:cubicBezTo>
                        <a:pt x="78028" y="319430"/>
                        <a:pt x="186537" y="213359"/>
                        <a:pt x="243839" y="204825"/>
                      </a:cubicBezTo>
                      <a:cubicBezTo>
                        <a:pt x="301141" y="196291"/>
                        <a:pt x="352348" y="198729"/>
                        <a:pt x="382828" y="234086"/>
                      </a:cubicBezTo>
                      <a:cubicBezTo>
                        <a:pt x="413308" y="269443"/>
                        <a:pt x="418185" y="356006"/>
                        <a:pt x="426719" y="416966"/>
                      </a:cubicBezTo>
                      <a:cubicBezTo>
                        <a:pt x="435253" y="477926"/>
                        <a:pt x="404773" y="574243"/>
                        <a:pt x="434034" y="599846"/>
                      </a:cubicBezTo>
                      <a:cubicBezTo>
                        <a:pt x="463295" y="625449"/>
                        <a:pt x="602284" y="570585"/>
                        <a:pt x="602284" y="570585"/>
                      </a:cubicBezTo>
                      <a:lnTo>
                        <a:pt x="602284" y="570585"/>
                      </a:lnTo>
                    </a:path>
                  </a:pathLst>
                </a:custGeom>
                <a:ln w="22225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Line 48"/>
                <p:cNvSpPr>
                  <a:spLocks noChangeAspect="1" noChangeShapeType="1"/>
                </p:cNvSpPr>
                <p:nvPr/>
              </p:nvSpPr>
              <p:spPr bwMode="auto">
                <a:xfrm rot="17700000">
                  <a:off x="853414" y="2307231"/>
                  <a:ext cx="104775" cy="1588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 bwMode="auto">
              <a:xfrm>
                <a:off x="7781119" y="1361756"/>
                <a:ext cx="1434781" cy="3385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457200" indent="-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dirty="0" smtClean="0">
                    <a:solidFill>
                      <a:srgbClr val="FF0000"/>
                    </a:solidFill>
                    <a:latin typeface="휴먼매직체" pitchFamily="18" charset="-127"/>
                    <a:ea typeface="휴먼매직체" pitchFamily="18" charset="-127"/>
                  </a:rPr>
                  <a:t>state space</a:t>
                </a:r>
                <a:endParaRPr kumimoji="1" lang="ko-KR" altLang="en-US" sz="1600" dirty="0" smtClean="0">
                  <a:solidFill>
                    <a:srgbClr val="FF0000"/>
                  </a:solidFill>
                  <a:latin typeface="휴먼매직체" pitchFamily="18" charset="-127"/>
                  <a:ea typeface="휴먼매직체" pitchFamily="18" charset="-127"/>
                </a:endParaRPr>
              </a:p>
            </p:txBody>
          </p:sp>
          <p:pic>
            <p:nvPicPr>
              <p:cNvPr id="20" name="그림 19" descr="TP_tmp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7884473" y="2475677"/>
                <a:ext cx="293682" cy="18776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1" name="그림 20" descr="TP_tmp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9268239" y="1620360"/>
                <a:ext cx="294616" cy="188361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2" name="그림 21" descr="TP_tmp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8388174" y="1845608"/>
                <a:ext cx="268677" cy="188235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17" name="TextBox 16"/>
            <p:cNvSpPr txBox="1"/>
            <p:nvPr/>
          </p:nvSpPr>
          <p:spPr bwMode="auto">
            <a:xfrm>
              <a:off x="8661295" y="2280494"/>
              <a:ext cx="1235058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42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marL="457200" indent="-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dirty="0" smtClean="0">
                  <a:solidFill>
                    <a:srgbClr val="C00000"/>
                  </a:solidFill>
                  <a:latin typeface="휴먼매직체" pitchFamily="18" charset="-127"/>
                  <a:ea typeface="휴먼매직체" pitchFamily="18" charset="-127"/>
                </a:rPr>
                <a:t>trajectory</a:t>
              </a:r>
              <a:endParaRPr kumimoji="1" lang="ko-KR" altLang="en-US" sz="1600" dirty="0" smtClean="0">
                <a:solidFill>
                  <a:srgbClr val="C000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pic>
        <p:nvPicPr>
          <p:cNvPr id="29" name="그림 2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2490" y="953725"/>
            <a:ext cx="6008920" cy="667078"/>
          </a:xfrm>
          <a:prstGeom prst="rect">
            <a:avLst/>
          </a:prstGeom>
          <a:noFill/>
          <a:ln/>
          <a:effectLst/>
        </p:spPr>
      </p:pic>
      <p:pic>
        <p:nvPicPr>
          <p:cNvPr id="54" name="그림 5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2490" y="3543310"/>
            <a:ext cx="4264782" cy="290701"/>
          </a:xfrm>
          <a:prstGeom prst="rect">
            <a:avLst/>
          </a:prstGeom>
          <a:noFill/>
          <a:ln/>
          <a:effectLst/>
        </p:spPr>
      </p:pic>
      <p:pic>
        <p:nvPicPr>
          <p:cNvPr id="42" name="그림 41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7525" y="1808820"/>
            <a:ext cx="6853466" cy="318887"/>
          </a:xfrm>
          <a:prstGeom prst="rect">
            <a:avLst/>
          </a:prstGeom>
          <a:noFill/>
          <a:ln/>
          <a:effectLst/>
        </p:spPr>
      </p:pic>
      <p:pic>
        <p:nvPicPr>
          <p:cNvPr id="38" name="그림 37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5363" y="3068958"/>
            <a:ext cx="6739647" cy="318943"/>
          </a:xfrm>
          <a:prstGeom prst="rect">
            <a:avLst/>
          </a:prstGeom>
          <a:noFill/>
          <a:ln/>
          <a:effectLst/>
        </p:spPr>
      </p:pic>
      <p:pic>
        <p:nvPicPr>
          <p:cNvPr id="49" name="그림 48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627415" y="1718810"/>
            <a:ext cx="231130" cy="163964"/>
          </a:xfrm>
          <a:prstGeom prst="rect">
            <a:avLst/>
          </a:prstGeom>
          <a:noFill/>
          <a:ln/>
          <a:effectLst/>
        </p:spPr>
      </p:pic>
      <p:grpSp>
        <p:nvGrpSpPr>
          <p:cNvPr id="6" name="그룹 38"/>
          <p:cNvGrpSpPr/>
          <p:nvPr/>
        </p:nvGrpSpPr>
        <p:grpSpPr>
          <a:xfrm>
            <a:off x="7875875" y="1126612"/>
            <a:ext cx="2117685" cy="2032358"/>
            <a:chOff x="7875875" y="1126612"/>
            <a:chExt cx="2117685" cy="2032358"/>
          </a:xfrm>
        </p:grpSpPr>
        <p:sp>
          <p:nvSpPr>
            <p:cNvPr id="40" name="자유형 39"/>
            <p:cNvSpPr/>
            <p:nvPr/>
          </p:nvSpPr>
          <p:spPr>
            <a:xfrm flipH="1" flipV="1">
              <a:off x="8100900" y="2251737"/>
              <a:ext cx="1000133" cy="696887"/>
            </a:xfrm>
            <a:custGeom>
              <a:avLst/>
              <a:gdLst>
                <a:gd name="connsiteX0" fmla="*/ 9753 w 602284"/>
                <a:gd name="connsiteY0" fmla="*/ 0 h 625449"/>
                <a:gd name="connsiteX1" fmla="*/ 39014 w 602284"/>
                <a:gd name="connsiteY1" fmla="*/ 285293 h 625449"/>
                <a:gd name="connsiteX2" fmla="*/ 243839 w 602284"/>
                <a:gd name="connsiteY2" fmla="*/ 204825 h 625449"/>
                <a:gd name="connsiteX3" fmla="*/ 382828 w 602284"/>
                <a:gd name="connsiteY3" fmla="*/ 234086 h 625449"/>
                <a:gd name="connsiteX4" fmla="*/ 426719 w 602284"/>
                <a:gd name="connsiteY4" fmla="*/ 416966 h 625449"/>
                <a:gd name="connsiteX5" fmla="*/ 434034 w 602284"/>
                <a:gd name="connsiteY5" fmla="*/ 599846 h 625449"/>
                <a:gd name="connsiteX6" fmla="*/ 602284 w 602284"/>
                <a:gd name="connsiteY6" fmla="*/ 570585 h 625449"/>
                <a:gd name="connsiteX7" fmla="*/ 602284 w 602284"/>
                <a:gd name="connsiteY7" fmla="*/ 570585 h 62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284" h="625449">
                  <a:moveTo>
                    <a:pt x="9753" y="0"/>
                  </a:moveTo>
                  <a:cubicBezTo>
                    <a:pt x="4876" y="125578"/>
                    <a:pt x="0" y="251156"/>
                    <a:pt x="39014" y="285293"/>
                  </a:cubicBezTo>
                  <a:cubicBezTo>
                    <a:pt x="78028" y="319430"/>
                    <a:pt x="186537" y="213359"/>
                    <a:pt x="243839" y="204825"/>
                  </a:cubicBezTo>
                  <a:cubicBezTo>
                    <a:pt x="301141" y="196291"/>
                    <a:pt x="352348" y="198729"/>
                    <a:pt x="382828" y="234086"/>
                  </a:cubicBezTo>
                  <a:cubicBezTo>
                    <a:pt x="413308" y="269443"/>
                    <a:pt x="418185" y="356006"/>
                    <a:pt x="426719" y="416966"/>
                  </a:cubicBezTo>
                  <a:cubicBezTo>
                    <a:pt x="435253" y="477926"/>
                    <a:pt x="404773" y="574243"/>
                    <a:pt x="434034" y="599846"/>
                  </a:cubicBezTo>
                  <a:cubicBezTo>
                    <a:pt x="463295" y="625449"/>
                    <a:pt x="602284" y="570585"/>
                    <a:pt x="602284" y="570585"/>
                  </a:cubicBezTo>
                  <a:lnTo>
                    <a:pt x="602284" y="570585"/>
                  </a:lnTo>
                </a:path>
              </a:pathLst>
            </a:custGeom>
            <a:noFill/>
            <a:ln w="22225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rgbClr val="000000"/>
                </a:solidFill>
                <a:latin typeface="굴림"/>
                <a:ea typeface="굴림"/>
              </a:endParaRPr>
            </a:p>
          </p:txBody>
        </p:sp>
        <p:sp>
          <p:nvSpPr>
            <p:cNvPr id="41" name="Line 48"/>
            <p:cNvSpPr>
              <a:spLocks noChangeAspect="1" noChangeShapeType="1"/>
            </p:cNvSpPr>
            <p:nvPr/>
          </p:nvSpPr>
          <p:spPr bwMode="auto">
            <a:xfrm rot="11400000">
              <a:off x="8491838" y="2691114"/>
              <a:ext cx="104775" cy="158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56" name="직선 연결선 55"/>
            <p:cNvCxnSpPr/>
            <p:nvPr/>
          </p:nvCxnSpPr>
          <p:spPr>
            <a:xfrm>
              <a:off x="7875875" y="2116722"/>
              <a:ext cx="211768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그림 60" descr="TP_tmp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920880" y="2476762"/>
              <a:ext cx="373243" cy="18742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9" name="그림 58" descr="TP_tmp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586065" y="2206732"/>
              <a:ext cx="231790" cy="26348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0" name="TextBox 59"/>
            <p:cNvSpPr txBox="1"/>
            <p:nvPr/>
          </p:nvSpPr>
          <p:spPr bwMode="auto">
            <a:xfrm>
              <a:off x="8595955" y="2206732"/>
              <a:ext cx="1080120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42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marL="457200" indent="-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dirty="0" smtClean="0">
                  <a:solidFill>
                    <a:srgbClr val="C00000"/>
                  </a:solidFill>
                  <a:latin typeface="휴먼매직체" pitchFamily="18" charset="-127"/>
                  <a:ea typeface="휴먼매직체" pitchFamily="18" charset="-127"/>
                </a:rPr>
                <a:t>time-rev</a:t>
              </a:r>
              <a:endParaRPr kumimoji="1" lang="ko-KR" altLang="en-US" sz="1600" dirty="0" smtClean="0">
                <a:solidFill>
                  <a:srgbClr val="C000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62" name="Oval 68"/>
            <p:cNvSpPr>
              <a:spLocks noChangeArrowheads="1"/>
            </p:cNvSpPr>
            <p:nvPr/>
          </p:nvSpPr>
          <p:spPr bwMode="auto">
            <a:xfrm>
              <a:off x="8057005" y="2296742"/>
              <a:ext cx="88900" cy="88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68"/>
            <p:cNvSpPr>
              <a:spLocks noChangeArrowheads="1"/>
            </p:cNvSpPr>
            <p:nvPr/>
          </p:nvSpPr>
          <p:spPr bwMode="auto">
            <a:xfrm>
              <a:off x="9046005" y="2882917"/>
              <a:ext cx="88900" cy="88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pic>
          <p:nvPicPr>
            <p:cNvPr id="65" name="그림 64" descr="TP_tmp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271296" y="2971816"/>
              <a:ext cx="372709" cy="18715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6" name="직선 연결선 65"/>
            <p:cNvCxnSpPr/>
            <p:nvPr/>
          </p:nvCxnSpPr>
          <p:spPr>
            <a:xfrm flipH="1" flipV="1">
              <a:off x="8055895" y="1801687"/>
              <a:ext cx="13018" cy="482036"/>
            </a:xfrm>
            <a:prstGeom prst="line">
              <a:avLst/>
            </a:prstGeom>
            <a:ln w="19050">
              <a:solidFill>
                <a:srgbClr val="FF00FF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 flipH="1" flipV="1">
              <a:off x="9091010" y="1126612"/>
              <a:ext cx="14129" cy="1832186"/>
            </a:xfrm>
            <a:prstGeom prst="line">
              <a:avLst/>
            </a:prstGeom>
            <a:ln w="19050">
              <a:solidFill>
                <a:srgbClr val="FF00FF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그림 71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8765" y="4888050"/>
            <a:ext cx="9355804" cy="1016291"/>
          </a:xfrm>
          <a:prstGeom prst="rect">
            <a:avLst/>
          </a:prstGeom>
          <a:noFill/>
          <a:ln/>
          <a:effectLst/>
        </p:spPr>
      </p:pic>
      <p:pic>
        <p:nvPicPr>
          <p:cNvPr id="80" name="그림 79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80321" y="6489340"/>
            <a:ext cx="4046229" cy="251003"/>
          </a:xfrm>
          <a:prstGeom prst="rect">
            <a:avLst/>
          </a:prstGeom>
          <a:noFill/>
          <a:ln/>
          <a:effectLst/>
        </p:spPr>
      </p:pic>
      <p:pic>
        <p:nvPicPr>
          <p:cNvPr id="83" name="그림 82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9771" y="6001644"/>
            <a:ext cx="7758043" cy="667716"/>
          </a:xfrm>
          <a:prstGeom prst="rect">
            <a:avLst/>
          </a:prstGeom>
          <a:noFill/>
          <a:ln/>
          <a:effectLst/>
        </p:spPr>
      </p:pic>
      <p:pic>
        <p:nvPicPr>
          <p:cNvPr id="71" name="그림 70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97805" y="4059070"/>
            <a:ext cx="3308890" cy="639139"/>
          </a:xfrm>
          <a:prstGeom prst="rect">
            <a:avLst/>
          </a:prstGeom>
          <a:solidFill>
            <a:srgbClr val="FF7C80">
              <a:alpha val="35000"/>
            </a:srgbClr>
          </a:solidFill>
          <a:ln/>
          <a:effectLst/>
        </p:spPr>
      </p:pic>
      <p:pic>
        <p:nvPicPr>
          <p:cNvPr id="93" name="그림 92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03250" y="5589240"/>
            <a:ext cx="1480544" cy="318752"/>
          </a:xfrm>
          <a:prstGeom prst="rect">
            <a:avLst/>
          </a:prstGeom>
          <a:solidFill>
            <a:srgbClr val="FFFF00">
              <a:alpha val="59000"/>
            </a:srgbClr>
          </a:solidFill>
          <a:ln/>
          <a:effectLst/>
        </p:spPr>
      </p:pic>
      <p:pic>
        <p:nvPicPr>
          <p:cNvPr id="52" name="그림 51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73280" y="4004873"/>
            <a:ext cx="1771467" cy="639262"/>
          </a:xfrm>
          <a:prstGeom prst="rect">
            <a:avLst/>
          </a:prstGeom>
          <a:solidFill>
            <a:srgbClr val="6600FF">
              <a:alpha val="21000"/>
            </a:srgbClr>
          </a:solidFill>
          <a:ln/>
          <a:effectLst/>
        </p:spPr>
      </p:pic>
      <p:pic>
        <p:nvPicPr>
          <p:cNvPr id="46" name="그림 45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17985" y="3564015"/>
            <a:ext cx="3310041" cy="318809"/>
          </a:xfrm>
          <a:prstGeom prst="rect">
            <a:avLst/>
          </a:prstGeom>
          <a:noFill/>
          <a:ln/>
          <a:effectLst/>
        </p:spPr>
      </p:pic>
      <p:pic>
        <p:nvPicPr>
          <p:cNvPr id="51" name="그림 50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98205" y="4239090"/>
            <a:ext cx="3040854" cy="251004"/>
          </a:xfrm>
          <a:prstGeom prst="rect">
            <a:avLst/>
          </a:prstGeom>
          <a:noFill/>
          <a:ln/>
          <a:effectLst/>
        </p:spPr>
      </p:pic>
      <p:pic>
        <p:nvPicPr>
          <p:cNvPr id="48" name="그림 47" descr="TP_t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88115" y="953725"/>
            <a:ext cx="1393703" cy="318809"/>
          </a:xfrm>
          <a:prstGeom prst="rect">
            <a:avLst/>
          </a:prstGeom>
          <a:noFill/>
          <a:ln/>
          <a:effectLst/>
        </p:spPr>
      </p:pic>
      <p:pic>
        <p:nvPicPr>
          <p:cNvPr id="64" name="그림 63" descr="TP_t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7535" y="4194085"/>
            <a:ext cx="639079" cy="318668"/>
          </a:xfrm>
          <a:prstGeom prst="rect">
            <a:avLst/>
          </a:prstGeom>
          <a:noFill/>
          <a:ln/>
          <a:effectLst/>
        </p:spPr>
      </p:pic>
      <p:pic>
        <p:nvPicPr>
          <p:cNvPr id="70" name="그림 69" descr="TP_t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09679" y="3969059"/>
            <a:ext cx="1189347" cy="726147"/>
          </a:xfrm>
          <a:prstGeom prst="rect">
            <a:avLst/>
          </a:prstGeom>
          <a:noFill/>
          <a:ln/>
          <a:effectLst/>
        </p:spPr>
      </p:pic>
      <p:pic>
        <p:nvPicPr>
          <p:cNvPr id="75" name="그림 74" descr="TP_t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2490" y="4194085"/>
            <a:ext cx="1044817" cy="31866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/>
          <p:cNvSpPr/>
          <p:nvPr/>
        </p:nvSpPr>
        <p:spPr>
          <a:xfrm>
            <a:off x="518458" y="2348880"/>
            <a:ext cx="3334762" cy="450050"/>
          </a:xfrm>
          <a:prstGeom prst="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2500" y="-171400"/>
            <a:ext cx="9132158" cy="1143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FF"/>
                </a:solidFill>
              </a:rPr>
              <a:t>Total entropy production and </a:t>
            </a:r>
            <a:r>
              <a:rPr lang="en-US" altLang="ko-KR" smtClean="0">
                <a:solidFill>
                  <a:srgbClr val="FF00FF"/>
                </a:solidFill>
              </a:rPr>
              <a:t>its components</a:t>
            </a:r>
            <a:endParaRPr lang="ko-KR" altLang="en-US" b="0" dirty="0">
              <a:solidFill>
                <a:srgbClr val="7030A0"/>
              </a:solidFill>
            </a:endParaRPr>
          </a:p>
        </p:txBody>
      </p:sp>
      <p:pic>
        <p:nvPicPr>
          <p:cNvPr id="88" name="그림 8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3123" y="1853825"/>
            <a:ext cx="5517068" cy="318794"/>
          </a:xfrm>
          <a:prstGeom prst="rect">
            <a:avLst/>
          </a:prstGeom>
          <a:noFill/>
          <a:ln/>
          <a:effectLst/>
        </p:spPr>
      </p:pic>
      <p:pic>
        <p:nvPicPr>
          <p:cNvPr id="145" name="그림 144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7465" y="1268760"/>
            <a:ext cx="4499050" cy="318747"/>
          </a:xfrm>
          <a:prstGeom prst="rect">
            <a:avLst/>
          </a:prstGeom>
          <a:noFill/>
          <a:ln/>
          <a:effectLst/>
        </p:spPr>
      </p:pic>
      <p:pic>
        <p:nvPicPr>
          <p:cNvPr id="121" name="그림 12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7515" y="5139190"/>
            <a:ext cx="7874093" cy="319007"/>
          </a:xfrm>
          <a:prstGeom prst="rect">
            <a:avLst/>
          </a:prstGeom>
          <a:noFill/>
          <a:ln/>
          <a:effectLst/>
        </p:spPr>
      </p:pic>
      <p:pic>
        <p:nvPicPr>
          <p:cNvPr id="119" name="그림 118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2850" y="4644135"/>
            <a:ext cx="4138135" cy="251003"/>
          </a:xfrm>
          <a:prstGeom prst="rect">
            <a:avLst/>
          </a:prstGeom>
          <a:noFill/>
          <a:ln/>
          <a:effectLst/>
        </p:spPr>
      </p:pic>
      <p:grpSp>
        <p:nvGrpSpPr>
          <p:cNvPr id="3" name="그룹 43"/>
          <p:cNvGrpSpPr/>
          <p:nvPr/>
        </p:nvGrpSpPr>
        <p:grpSpPr>
          <a:xfrm>
            <a:off x="7788315" y="458670"/>
            <a:ext cx="1678382" cy="1043081"/>
            <a:chOff x="7788315" y="458670"/>
            <a:chExt cx="1678382" cy="1043081"/>
          </a:xfrm>
        </p:grpSpPr>
        <p:grpSp>
          <p:nvGrpSpPr>
            <p:cNvPr id="4" name="그룹 70"/>
            <p:cNvGrpSpPr/>
            <p:nvPr/>
          </p:nvGrpSpPr>
          <p:grpSpPr bwMode="auto">
            <a:xfrm>
              <a:off x="7788315" y="458670"/>
              <a:ext cx="1678382" cy="1043081"/>
              <a:chOff x="7884473" y="1620360"/>
              <a:chExt cx="1678382" cy="1043081"/>
            </a:xfrm>
          </p:grpSpPr>
          <p:grpSp>
            <p:nvGrpSpPr>
              <p:cNvPr id="5" name="그룹 50"/>
              <p:cNvGrpSpPr/>
              <p:nvPr/>
            </p:nvGrpSpPr>
            <p:grpSpPr bwMode="auto">
              <a:xfrm>
                <a:off x="8138310" y="1718946"/>
                <a:ext cx="1089032" cy="803280"/>
                <a:chOff x="500034" y="1928802"/>
                <a:chExt cx="1089032" cy="803280"/>
              </a:xfrm>
            </p:grpSpPr>
            <p:sp>
              <p:nvSpPr>
                <p:cNvPr id="76" name="Oval 67"/>
                <p:cNvSpPr>
                  <a:spLocks noChangeArrowheads="1"/>
                </p:cNvSpPr>
                <p:nvPr/>
              </p:nvSpPr>
              <p:spPr bwMode="auto">
                <a:xfrm>
                  <a:off x="1500166" y="1928802"/>
                  <a:ext cx="88900" cy="889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Oval 68"/>
                <p:cNvSpPr>
                  <a:spLocks noChangeArrowheads="1"/>
                </p:cNvSpPr>
                <p:nvPr/>
              </p:nvSpPr>
              <p:spPr bwMode="auto">
                <a:xfrm>
                  <a:off x="500034" y="2643182"/>
                  <a:ext cx="88900" cy="889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자유형 77"/>
                <p:cNvSpPr/>
                <p:nvPr/>
              </p:nvSpPr>
              <p:spPr bwMode="auto">
                <a:xfrm flipH="1">
                  <a:off x="571472" y="2000240"/>
                  <a:ext cx="1000132" cy="696887"/>
                </a:xfrm>
                <a:custGeom>
                  <a:avLst/>
                  <a:gdLst>
                    <a:gd name="connsiteX0" fmla="*/ 9753 w 602284"/>
                    <a:gd name="connsiteY0" fmla="*/ 0 h 625449"/>
                    <a:gd name="connsiteX1" fmla="*/ 39014 w 602284"/>
                    <a:gd name="connsiteY1" fmla="*/ 285293 h 625449"/>
                    <a:gd name="connsiteX2" fmla="*/ 243839 w 602284"/>
                    <a:gd name="connsiteY2" fmla="*/ 204825 h 625449"/>
                    <a:gd name="connsiteX3" fmla="*/ 382828 w 602284"/>
                    <a:gd name="connsiteY3" fmla="*/ 234086 h 625449"/>
                    <a:gd name="connsiteX4" fmla="*/ 426719 w 602284"/>
                    <a:gd name="connsiteY4" fmla="*/ 416966 h 625449"/>
                    <a:gd name="connsiteX5" fmla="*/ 434034 w 602284"/>
                    <a:gd name="connsiteY5" fmla="*/ 599846 h 625449"/>
                    <a:gd name="connsiteX6" fmla="*/ 602284 w 602284"/>
                    <a:gd name="connsiteY6" fmla="*/ 570585 h 625449"/>
                    <a:gd name="connsiteX7" fmla="*/ 602284 w 602284"/>
                    <a:gd name="connsiteY7" fmla="*/ 570585 h 625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2284" h="625449">
                      <a:moveTo>
                        <a:pt x="9753" y="0"/>
                      </a:moveTo>
                      <a:cubicBezTo>
                        <a:pt x="4876" y="125578"/>
                        <a:pt x="0" y="251156"/>
                        <a:pt x="39014" y="285293"/>
                      </a:cubicBezTo>
                      <a:cubicBezTo>
                        <a:pt x="78028" y="319430"/>
                        <a:pt x="186537" y="213359"/>
                        <a:pt x="243839" y="204825"/>
                      </a:cubicBezTo>
                      <a:cubicBezTo>
                        <a:pt x="301141" y="196291"/>
                        <a:pt x="352348" y="198729"/>
                        <a:pt x="382828" y="234086"/>
                      </a:cubicBezTo>
                      <a:cubicBezTo>
                        <a:pt x="413308" y="269443"/>
                        <a:pt x="418185" y="356006"/>
                        <a:pt x="426719" y="416966"/>
                      </a:cubicBezTo>
                      <a:cubicBezTo>
                        <a:pt x="435253" y="477926"/>
                        <a:pt x="404773" y="574243"/>
                        <a:pt x="434034" y="599846"/>
                      </a:cubicBezTo>
                      <a:cubicBezTo>
                        <a:pt x="463295" y="625449"/>
                        <a:pt x="602284" y="570585"/>
                        <a:pt x="602284" y="570585"/>
                      </a:cubicBezTo>
                      <a:lnTo>
                        <a:pt x="602284" y="570585"/>
                      </a:lnTo>
                    </a:path>
                  </a:pathLst>
                </a:custGeom>
                <a:ln w="22225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Line 48"/>
                <p:cNvSpPr>
                  <a:spLocks noChangeAspect="1" noChangeShapeType="1"/>
                </p:cNvSpPr>
                <p:nvPr/>
              </p:nvSpPr>
              <p:spPr bwMode="auto">
                <a:xfrm rot="17700000">
                  <a:off x="853414" y="2307231"/>
                  <a:ext cx="104775" cy="1588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73" name="그림 72" descr="TP_tmp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7884473" y="2475677"/>
                <a:ext cx="293682" cy="18776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4" name="그림 73" descr="TP_tmp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9268239" y="1620360"/>
                <a:ext cx="294616" cy="188361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5" name="그림 74" descr="TP_tmp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8388174" y="1845608"/>
                <a:ext cx="268677" cy="188235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82" name="그림 81" descr="TP_tmp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945101" y="1010156"/>
              <a:ext cx="231130" cy="16396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" name="그룹 34"/>
          <p:cNvGrpSpPr>
            <a:grpSpLocks noChangeAspect="1"/>
          </p:cNvGrpSpPr>
          <p:nvPr/>
        </p:nvGrpSpPr>
        <p:grpSpPr>
          <a:xfrm>
            <a:off x="6287707" y="1718809"/>
            <a:ext cx="3523893" cy="1377153"/>
            <a:chOff x="5043007" y="7119414"/>
            <a:chExt cx="4502951" cy="1582721"/>
          </a:xfrm>
        </p:grpSpPr>
        <p:sp>
          <p:nvSpPr>
            <p:cNvPr id="90" name="Rectangle 65"/>
            <p:cNvSpPr>
              <a:spLocks noChangeArrowheads="1"/>
            </p:cNvSpPr>
            <p:nvPr/>
          </p:nvSpPr>
          <p:spPr bwMode="auto">
            <a:xfrm>
              <a:off x="5043007" y="7119414"/>
              <a:ext cx="2702750" cy="1582721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2400" kern="0">
                <a:solidFill>
                  <a:srgbClr val="000000"/>
                </a:solidFill>
              </a:endParaRPr>
            </a:p>
          </p:txBody>
        </p:sp>
        <p:grpSp>
          <p:nvGrpSpPr>
            <p:cNvPr id="7" name="그룹 43"/>
            <p:cNvGrpSpPr/>
            <p:nvPr/>
          </p:nvGrpSpPr>
          <p:grpSpPr>
            <a:xfrm>
              <a:off x="5810542" y="7569463"/>
              <a:ext cx="1693056" cy="990110"/>
              <a:chOff x="-1662735" y="1763815"/>
              <a:chExt cx="1693056" cy="990110"/>
            </a:xfrm>
          </p:grpSpPr>
          <p:sp>
            <p:nvSpPr>
              <p:cNvPr id="100" name="Oval 64"/>
              <p:cNvSpPr>
                <a:spLocks noChangeAspect="1" noChangeArrowheads="1"/>
              </p:cNvSpPr>
              <p:nvPr/>
            </p:nvSpPr>
            <p:spPr bwMode="auto">
              <a:xfrm>
                <a:off x="-1662735" y="1763815"/>
                <a:ext cx="1693056" cy="990110"/>
              </a:xfrm>
              <a:prstGeom prst="ellipse">
                <a:avLst/>
              </a:prstGeom>
              <a:solidFill>
                <a:srgbClr val="CCFFFF">
                  <a:alpha val="50000"/>
                </a:srgbClr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4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56"/>
              <p:cNvSpPr>
                <a:spLocks noChangeArrowheads="1"/>
              </p:cNvSpPr>
              <p:nvPr/>
            </p:nvSpPr>
            <p:spPr bwMode="auto">
              <a:xfrm>
                <a:off x="-1527720" y="1915670"/>
                <a:ext cx="1437711" cy="4775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 latinLnBrk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None/>
                  <a:defRPr/>
                </a:pPr>
                <a:r>
                  <a:rPr kumimoji="1" lang="en-US" altLang="ko-KR" sz="2000" b="1" kern="0" dirty="0" smtClean="0">
                    <a:solidFill>
                      <a:srgbClr val="6600FF"/>
                    </a:solidFill>
                    <a:latin typeface="휴먼매직체" pitchFamily="18" charset="-127"/>
                    <a:ea typeface="휴먼매직체" pitchFamily="18" charset="-127"/>
                  </a:rPr>
                  <a:t>System</a:t>
                </a:r>
                <a:endParaRPr kumimoji="1" lang="ko-KR" altLang="en-US" sz="2000" b="1" kern="0" dirty="0">
                  <a:solidFill>
                    <a:srgbClr val="6600FF"/>
                  </a:solidFill>
                  <a:latin typeface="휴먼매직체" pitchFamily="18" charset="-127"/>
                  <a:ea typeface="휴먼매직체" pitchFamily="18" charset="-127"/>
                </a:endParaRPr>
              </a:p>
            </p:txBody>
          </p:sp>
        </p:grpSp>
        <p:pic>
          <p:nvPicPr>
            <p:cNvPr id="92" name="그림 91" descr="TP_tmp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360493" y="8135073"/>
              <a:ext cx="248629" cy="28817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3" name="그림 92" descr="TP_tmp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655747" y="8135073"/>
              <a:ext cx="342098" cy="22950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4" name="AutoShape 42"/>
            <p:cNvSpPr>
              <a:spLocks noChangeAspect="1" noChangeArrowheads="1"/>
            </p:cNvSpPr>
            <p:nvPr/>
          </p:nvSpPr>
          <p:spPr bwMode="auto">
            <a:xfrm flipH="1">
              <a:off x="7250701" y="7853276"/>
              <a:ext cx="1035115" cy="295580"/>
            </a:xfrm>
            <a:prstGeom prst="rightArrow">
              <a:avLst>
                <a:gd name="adj1" fmla="val 50000"/>
                <a:gd name="adj2" fmla="val 62171"/>
              </a:avLst>
            </a:prstGeom>
            <a:solidFill>
              <a:schemeClr val="accent3">
                <a:lumMod val="5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95" name="AutoShape 42"/>
            <p:cNvSpPr>
              <a:spLocks noChangeAspect="1" noChangeArrowheads="1"/>
            </p:cNvSpPr>
            <p:nvPr/>
          </p:nvSpPr>
          <p:spPr bwMode="auto">
            <a:xfrm>
              <a:off x="5270482" y="7839492"/>
              <a:ext cx="765085" cy="295580"/>
            </a:xfrm>
            <a:prstGeom prst="rightArrow">
              <a:avLst>
                <a:gd name="adj1" fmla="val 50000"/>
                <a:gd name="adj2" fmla="val 62171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2400" kern="0">
                <a:solidFill>
                  <a:srgbClr val="000000"/>
                </a:solidFill>
              </a:endParaRPr>
            </a:p>
          </p:txBody>
        </p:sp>
        <p:pic>
          <p:nvPicPr>
            <p:cNvPr id="96" name="그림 95" descr="TP_tmp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154488" y="7209423"/>
              <a:ext cx="2048761" cy="235698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8" name="그룹 64"/>
            <p:cNvGrpSpPr/>
            <p:nvPr/>
          </p:nvGrpSpPr>
          <p:grpSpPr>
            <a:xfrm>
              <a:off x="8136503" y="7389441"/>
              <a:ext cx="1409455" cy="1094420"/>
              <a:chOff x="3230959" y="1313765"/>
              <a:chExt cx="1409455" cy="1094420"/>
            </a:xfrm>
          </p:grpSpPr>
          <p:sp>
            <p:nvSpPr>
              <p:cNvPr id="98" name="직사각형 97"/>
              <p:cNvSpPr/>
              <p:nvPr/>
            </p:nvSpPr>
            <p:spPr>
              <a:xfrm>
                <a:off x="3230959" y="1313765"/>
                <a:ext cx="1409455" cy="1094420"/>
              </a:xfrm>
              <a:prstGeom prst="rect">
                <a:avLst/>
              </a:prstGeom>
              <a:solidFill>
                <a:schemeClr val="accent3">
                  <a:lumMod val="75000"/>
                  <a:alpha val="3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99" name="그림 98" descr="TP_tmp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335270" y="1519615"/>
                <a:ext cx="1208589" cy="739255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pic>
        <p:nvPicPr>
          <p:cNvPr id="53" name="그림 52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6242" y="2393885"/>
            <a:ext cx="3136491" cy="290996"/>
          </a:xfrm>
          <a:prstGeom prst="rect">
            <a:avLst/>
          </a:prstGeom>
          <a:noFill/>
          <a:ln/>
          <a:effectLst/>
        </p:spPr>
      </p:pic>
      <p:pic>
        <p:nvPicPr>
          <p:cNvPr id="43" name="그림 42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10888" y="3158969"/>
            <a:ext cx="5112642" cy="318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  <a:effectLst/>
        </p:spPr>
      </p:pic>
      <p:pic>
        <p:nvPicPr>
          <p:cNvPr id="47" name="그림 46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3352" y="4235463"/>
            <a:ext cx="4296434" cy="318705"/>
          </a:xfrm>
          <a:prstGeom prst="rect">
            <a:avLst/>
          </a:prstGeom>
          <a:noFill/>
          <a:ln/>
          <a:effectLst/>
        </p:spPr>
      </p:pic>
      <p:pic>
        <p:nvPicPr>
          <p:cNvPr id="117" name="그림 116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4589" y="3605137"/>
            <a:ext cx="4299308" cy="318918"/>
          </a:xfrm>
          <a:prstGeom prst="rect">
            <a:avLst/>
          </a:prstGeom>
          <a:noFill/>
          <a:ln/>
          <a:effectLst/>
        </p:spPr>
      </p:pic>
      <p:pic>
        <p:nvPicPr>
          <p:cNvPr id="126" name="그림 125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7515" y="4689140"/>
            <a:ext cx="4415663" cy="291123"/>
          </a:xfrm>
          <a:prstGeom prst="rect">
            <a:avLst/>
          </a:prstGeom>
          <a:noFill/>
          <a:ln/>
          <a:effectLst/>
        </p:spPr>
      </p:pic>
      <p:pic>
        <p:nvPicPr>
          <p:cNvPr id="128" name="그림 127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5065" y="5523190"/>
            <a:ext cx="3660228" cy="291075"/>
          </a:xfrm>
          <a:prstGeom prst="rect">
            <a:avLst/>
          </a:prstGeom>
          <a:noFill/>
          <a:ln/>
          <a:effectLst/>
        </p:spPr>
      </p:pic>
      <p:pic>
        <p:nvPicPr>
          <p:cNvPr id="46" name="그림 45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54540" y="5499229"/>
            <a:ext cx="3366340" cy="348301"/>
          </a:xfrm>
          <a:prstGeom prst="rect">
            <a:avLst/>
          </a:prstGeom>
          <a:solidFill>
            <a:srgbClr val="FFFF00">
              <a:alpha val="59000"/>
            </a:srgbClr>
          </a:solidFill>
          <a:ln/>
          <a:effectLst/>
        </p:spPr>
      </p:pic>
      <p:pic>
        <p:nvPicPr>
          <p:cNvPr id="132" name="그림 131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29177" y="6418357"/>
            <a:ext cx="2629368" cy="251003"/>
          </a:xfrm>
          <a:prstGeom prst="rect">
            <a:avLst/>
          </a:prstGeom>
          <a:noFill/>
          <a:ln/>
          <a:effectLst/>
        </p:spPr>
      </p:pic>
      <p:pic>
        <p:nvPicPr>
          <p:cNvPr id="136" name="그림 135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5065" y="5994285"/>
            <a:ext cx="5258168" cy="291055"/>
          </a:xfrm>
          <a:prstGeom prst="rect">
            <a:avLst/>
          </a:prstGeom>
          <a:noFill/>
          <a:ln/>
          <a:effectLst/>
        </p:spPr>
      </p:pic>
      <p:pic>
        <p:nvPicPr>
          <p:cNvPr id="42" name="그림 41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22219" y="5931344"/>
            <a:ext cx="3888871" cy="377915"/>
          </a:xfrm>
          <a:prstGeom prst="rect">
            <a:avLst/>
          </a:prstGeom>
          <a:noFill/>
          <a:ln/>
          <a:effectLst/>
        </p:spPr>
      </p:pic>
      <p:pic>
        <p:nvPicPr>
          <p:cNvPr id="50" name="그림 49" descr="TP_t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9322" y="6399329"/>
            <a:ext cx="6623898" cy="318992"/>
          </a:xfrm>
          <a:prstGeom prst="rect">
            <a:avLst/>
          </a:prstGeom>
          <a:solidFill>
            <a:schemeClr val="accent2">
              <a:alpha val="52000"/>
            </a:schemeClr>
          </a:solidFill>
          <a:ln/>
          <a:effectLst/>
        </p:spPr>
      </p:pic>
      <p:pic>
        <p:nvPicPr>
          <p:cNvPr id="48" name="그림 47" descr="TP_t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00900" y="5454225"/>
            <a:ext cx="1277594" cy="261444"/>
          </a:xfrm>
          <a:prstGeom prst="rect">
            <a:avLst/>
          </a:prstGeom>
          <a:noFill/>
          <a:ln/>
          <a:effectLst/>
        </p:spPr>
      </p:pic>
      <p:pic>
        <p:nvPicPr>
          <p:cNvPr id="49" name="그림 48" descr="TP_t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9293" y="2843934"/>
            <a:ext cx="5258822" cy="639705"/>
          </a:xfrm>
          <a:prstGeom prst="rect">
            <a:avLst/>
          </a:prstGeom>
          <a:noFill/>
          <a:ln/>
          <a:effectLst/>
        </p:spPr>
      </p:pic>
      <p:pic>
        <p:nvPicPr>
          <p:cNvPr id="57" name="그림 56" descr="TP_t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26470" y="2393885"/>
            <a:ext cx="1276580" cy="31870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825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82550" y="6714365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82550" y="762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98234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335" y="91232"/>
            <a:ext cx="1485165" cy="8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30200" y="228600"/>
            <a:ext cx="6026150" cy="3762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i="1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  </a:t>
            </a:r>
            <a:r>
              <a:rPr kumimoji="1" lang="en-US" altLang="ko-KR" b="1" dirty="0" err="1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Hyunggyu</a:t>
            </a:r>
            <a:r>
              <a:rPr kumimoji="1" lang="en-US" altLang="ko-KR" b="1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en-US" altLang="ko-KR" b="1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Park    </a:t>
            </a:r>
            <a:r>
              <a:rPr kumimoji="1"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박</a:t>
            </a:r>
            <a:r>
              <a:rPr kumimoji="1"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형  </a:t>
            </a:r>
            <a:r>
              <a:rPr kumimoji="1" lang="ko-KR" altLang="en-US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규</a:t>
            </a:r>
            <a:r>
              <a:rPr kumimoji="1"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endParaRPr kumimoji="1" lang="en-US" altLang="ko-KR" b="1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42509" y="953725"/>
            <a:ext cx="4680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Comic Sans MS"/>
              </a:rPr>
              <a:t>Starting …   </a:t>
            </a:r>
            <a:r>
              <a:rPr lang="en-US" altLang="ko-KR" sz="2400" b="1" dirty="0" smtClean="0">
                <a:solidFill>
                  <a:srgbClr val="0000FF"/>
                </a:solidFill>
                <a:latin typeface="Comic Sans MS"/>
              </a:rPr>
              <a:t>Active …</a:t>
            </a:r>
            <a:r>
              <a:rPr lang="en-US" altLang="ko-KR" sz="2400" b="1" dirty="0" smtClean="0">
                <a:solidFill>
                  <a:srgbClr val="FF0000"/>
                </a:solidFill>
                <a:latin typeface="Comic Sans MS"/>
              </a:rPr>
              <a:t>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475" y="1808820"/>
            <a:ext cx="4430394" cy="445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2970" y="1988840"/>
            <a:ext cx="5080210" cy="391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6921" y="215770"/>
            <a:ext cx="913215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solidFill>
                  <a:srgbClr val="FF00FF"/>
                </a:solidFill>
              </a:rPr>
              <a:t>       Fluctuation theorems </a:t>
            </a:r>
            <a:endParaRPr lang="ko-KR" altLang="en-US" b="0" dirty="0">
              <a:solidFill>
                <a:srgbClr val="7030A0"/>
              </a:solidFill>
            </a:endParaRPr>
          </a:p>
        </p:txBody>
      </p:sp>
      <p:pic>
        <p:nvPicPr>
          <p:cNvPr id="17" name="그림 1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80899" y="2753921"/>
            <a:ext cx="2341174" cy="540062"/>
          </a:xfrm>
          <a:prstGeom prst="rect">
            <a:avLst/>
          </a:prstGeom>
          <a:noFill/>
          <a:ln/>
          <a:effectLst/>
        </p:spPr>
      </p:pic>
      <p:pic>
        <p:nvPicPr>
          <p:cNvPr id="19" name="그림 1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02547" y="1849391"/>
            <a:ext cx="2385299" cy="540271"/>
          </a:xfrm>
          <a:prstGeom prst="rect">
            <a:avLst/>
          </a:prstGeom>
          <a:noFill/>
          <a:ln/>
          <a:effectLst/>
        </p:spPr>
      </p:pic>
      <p:pic>
        <p:nvPicPr>
          <p:cNvPr id="25" name="그림 2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47572" y="4419174"/>
            <a:ext cx="2565268" cy="540056"/>
          </a:xfrm>
          <a:prstGeom prst="rect">
            <a:avLst/>
          </a:prstGeom>
          <a:noFill/>
          <a:ln/>
          <a:effectLst/>
        </p:spPr>
      </p:pic>
      <p:pic>
        <p:nvPicPr>
          <p:cNvPr id="29" name="그림 28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2560" y="3564015"/>
            <a:ext cx="2518627" cy="539898"/>
          </a:xfrm>
          <a:prstGeom prst="rect">
            <a:avLst/>
          </a:prstGeom>
          <a:noFill/>
          <a:ln/>
          <a:effectLst/>
        </p:spPr>
      </p:pic>
      <p:pic>
        <p:nvPicPr>
          <p:cNvPr id="32" name="그림 31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77925" y="2843935"/>
            <a:ext cx="4578849" cy="408745"/>
          </a:xfrm>
          <a:prstGeom prst="rect">
            <a:avLst/>
          </a:prstGeom>
          <a:noFill/>
          <a:ln/>
          <a:effectLst/>
        </p:spPr>
      </p:pic>
      <p:pic>
        <p:nvPicPr>
          <p:cNvPr id="28" name="그림 27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77925" y="1898830"/>
            <a:ext cx="5400600" cy="400611"/>
          </a:xfrm>
          <a:prstGeom prst="rect">
            <a:avLst/>
          </a:prstGeom>
          <a:noFill/>
          <a:ln/>
          <a:effectLst/>
        </p:spPr>
      </p:pic>
      <p:pic>
        <p:nvPicPr>
          <p:cNvPr id="31" name="그림 30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77925" y="3609020"/>
            <a:ext cx="3394948" cy="400822"/>
          </a:xfrm>
          <a:prstGeom prst="rect">
            <a:avLst/>
          </a:prstGeom>
          <a:noFill/>
          <a:ln/>
          <a:effectLst/>
        </p:spPr>
      </p:pic>
      <p:pic>
        <p:nvPicPr>
          <p:cNvPr id="35" name="그림 34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90693" y="4374105"/>
            <a:ext cx="2777542" cy="401175"/>
          </a:xfrm>
          <a:prstGeom prst="rect">
            <a:avLst/>
          </a:prstGeom>
          <a:noFill/>
          <a:ln/>
          <a:effectLst/>
        </p:spPr>
      </p:pic>
      <p:sp>
        <p:nvSpPr>
          <p:cNvPr id="16" name="직사각형 15"/>
          <p:cNvSpPr/>
          <p:nvPr/>
        </p:nvSpPr>
        <p:spPr>
          <a:xfrm>
            <a:off x="1127580" y="5532896"/>
            <a:ext cx="4005445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Integral fluctuation theorems</a:t>
            </a:r>
            <a:endParaRPr lang="ko-KR" altLang="en-US" b="1" dirty="0">
              <a:solidFill>
                <a:srgbClr val="663300"/>
              </a:solidFill>
            </a:endParaRPr>
          </a:p>
        </p:txBody>
      </p:sp>
      <p:grpSp>
        <p:nvGrpSpPr>
          <p:cNvPr id="3" name="그룹 34"/>
          <p:cNvGrpSpPr>
            <a:grpSpLocks noChangeAspect="1"/>
          </p:cNvGrpSpPr>
          <p:nvPr/>
        </p:nvGrpSpPr>
        <p:grpSpPr>
          <a:xfrm>
            <a:off x="6199639" y="188640"/>
            <a:ext cx="3523891" cy="1377153"/>
            <a:chOff x="5043010" y="7119410"/>
            <a:chExt cx="4502949" cy="1582720"/>
          </a:xfrm>
        </p:grpSpPr>
        <p:sp>
          <p:nvSpPr>
            <p:cNvPr id="36" name="Rectangle 65"/>
            <p:cNvSpPr>
              <a:spLocks noChangeArrowheads="1"/>
            </p:cNvSpPr>
            <p:nvPr/>
          </p:nvSpPr>
          <p:spPr bwMode="auto">
            <a:xfrm>
              <a:off x="5043010" y="7119410"/>
              <a:ext cx="2702750" cy="1582720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2400" kern="0">
                <a:solidFill>
                  <a:srgbClr val="000000"/>
                </a:solidFill>
              </a:endParaRPr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5810545" y="7569460"/>
              <a:ext cx="1693056" cy="990110"/>
              <a:chOff x="-1662735" y="1763815"/>
              <a:chExt cx="1693056" cy="990110"/>
            </a:xfrm>
          </p:grpSpPr>
          <p:sp>
            <p:nvSpPr>
              <p:cNvPr id="46" name="Oval 64"/>
              <p:cNvSpPr>
                <a:spLocks noChangeAspect="1" noChangeArrowheads="1"/>
              </p:cNvSpPr>
              <p:nvPr/>
            </p:nvSpPr>
            <p:spPr bwMode="auto">
              <a:xfrm>
                <a:off x="-1662735" y="1763815"/>
                <a:ext cx="1693056" cy="990110"/>
              </a:xfrm>
              <a:prstGeom prst="ellipse">
                <a:avLst/>
              </a:prstGeom>
              <a:solidFill>
                <a:srgbClr val="CCFFFF">
                  <a:alpha val="50000"/>
                </a:srgbClr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4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56"/>
              <p:cNvSpPr>
                <a:spLocks noChangeArrowheads="1"/>
              </p:cNvSpPr>
              <p:nvPr/>
            </p:nvSpPr>
            <p:spPr bwMode="auto">
              <a:xfrm>
                <a:off x="-1527720" y="1915670"/>
                <a:ext cx="1437711" cy="4775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 latinLnBrk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None/>
                  <a:defRPr/>
                </a:pPr>
                <a:r>
                  <a:rPr kumimoji="1" lang="en-US" altLang="ko-KR" sz="2000" b="1" kern="0" dirty="0" smtClean="0">
                    <a:solidFill>
                      <a:srgbClr val="6600FF"/>
                    </a:solidFill>
                    <a:latin typeface="휴먼매직체" pitchFamily="18" charset="-127"/>
                    <a:ea typeface="휴먼매직체" pitchFamily="18" charset="-127"/>
                  </a:rPr>
                  <a:t>System</a:t>
                </a:r>
                <a:endParaRPr kumimoji="1" lang="ko-KR" altLang="en-US" sz="2000" b="1" kern="0" dirty="0">
                  <a:solidFill>
                    <a:srgbClr val="6600FF"/>
                  </a:solidFill>
                  <a:latin typeface="휴먼매직체" pitchFamily="18" charset="-127"/>
                  <a:ea typeface="휴먼매직체" pitchFamily="18" charset="-127"/>
                </a:endParaRPr>
              </a:p>
            </p:txBody>
          </p:sp>
        </p:grpSp>
        <p:pic>
          <p:nvPicPr>
            <p:cNvPr id="38" name="그림 37" descr="TP_t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360495" y="8135070"/>
              <a:ext cx="248630" cy="28817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그림 38" descr="TP_t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655750" y="8135070"/>
              <a:ext cx="342098" cy="22950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0" name="AutoShape 42"/>
            <p:cNvSpPr>
              <a:spLocks noChangeAspect="1" noChangeArrowheads="1"/>
            </p:cNvSpPr>
            <p:nvPr/>
          </p:nvSpPr>
          <p:spPr bwMode="auto">
            <a:xfrm flipH="1">
              <a:off x="7250704" y="7853274"/>
              <a:ext cx="1035115" cy="295580"/>
            </a:xfrm>
            <a:prstGeom prst="rightArrow">
              <a:avLst>
                <a:gd name="adj1" fmla="val 50000"/>
                <a:gd name="adj2" fmla="val 62171"/>
              </a:avLst>
            </a:prstGeom>
            <a:solidFill>
              <a:schemeClr val="accent3">
                <a:lumMod val="5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41" name="AutoShape 42"/>
            <p:cNvSpPr>
              <a:spLocks noChangeAspect="1" noChangeArrowheads="1"/>
            </p:cNvSpPr>
            <p:nvPr/>
          </p:nvSpPr>
          <p:spPr bwMode="auto">
            <a:xfrm>
              <a:off x="5270485" y="7839490"/>
              <a:ext cx="765085" cy="295580"/>
            </a:xfrm>
            <a:prstGeom prst="rightArrow">
              <a:avLst>
                <a:gd name="adj1" fmla="val 50000"/>
                <a:gd name="adj2" fmla="val 62171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2400" kern="0">
                <a:solidFill>
                  <a:srgbClr val="000000"/>
                </a:solidFill>
              </a:endParaRPr>
            </a:p>
          </p:txBody>
        </p:sp>
        <p:pic>
          <p:nvPicPr>
            <p:cNvPr id="42" name="그림 41" descr="TP_t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154489" y="7209420"/>
              <a:ext cx="2048761" cy="235698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5" name="그룹 64"/>
            <p:cNvGrpSpPr/>
            <p:nvPr/>
          </p:nvGrpSpPr>
          <p:grpSpPr>
            <a:xfrm>
              <a:off x="8136504" y="7389440"/>
              <a:ext cx="1409455" cy="1094420"/>
              <a:chOff x="3230959" y="1313765"/>
              <a:chExt cx="1409455" cy="1094420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3230959" y="1313765"/>
                <a:ext cx="1409455" cy="1094420"/>
              </a:xfrm>
              <a:prstGeom prst="rect">
                <a:avLst/>
              </a:prstGeom>
              <a:solidFill>
                <a:schemeClr val="accent3">
                  <a:lumMod val="75000"/>
                  <a:alpha val="3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45" name="그림 44" descr="TP_tmp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335270" y="1519615"/>
                <a:ext cx="1208589" cy="739255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7495" y="233645"/>
            <a:ext cx="9132158" cy="1143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FF"/>
                </a:solidFill>
              </a:rPr>
              <a:t>Fluctuation theorems </a:t>
            </a:r>
            <a:endParaRPr lang="ko-KR" altLang="en-US" b="0" dirty="0">
              <a:solidFill>
                <a:srgbClr val="7030A0"/>
              </a:solidFill>
            </a:endParaRPr>
          </a:p>
        </p:txBody>
      </p:sp>
      <p:pic>
        <p:nvPicPr>
          <p:cNvPr id="33" name="그림 3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27571" y="5409220"/>
            <a:ext cx="2550295" cy="900102"/>
          </a:xfrm>
          <a:prstGeom prst="rect">
            <a:avLst/>
          </a:prstGeom>
          <a:noFill/>
          <a:ln/>
          <a:effectLst/>
        </p:spPr>
      </p:pic>
      <p:sp>
        <p:nvSpPr>
          <p:cNvPr id="16" name="직사각형 15"/>
          <p:cNvSpPr/>
          <p:nvPr/>
        </p:nvSpPr>
        <p:spPr>
          <a:xfrm>
            <a:off x="1037568" y="1404008"/>
            <a:ext cx="4005445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Integral fluctuation theorems</a:t>
            </a:r>
            <a:endParaRPr lang="ko-KR" altLang="en-US" b="1" dirty="0">
              <a:solidFill>
                <a:srgbClr val="6633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992563" y="4689416"/>
            <a:ext cx="4095455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Detailed fluctuation theorems</a:t>
            </a:r>
            <a:endParaRPr lang="ko-KR" altLang="en-US" b="1" dirty="0">
              <a:solidFill>
                <a:srgbClr val="663300"/>
              </a:solidFill>
            </a:endParaRPr>
          </a:p>
        </p:txBody>
      </p:sp>
      <p:pic>
        <p:nvPicPr>
          <p:cNvPr id="27" name="그림 2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2560" y="3248980"/>
            <a:ext cx="7465660" cy="450012"/>
          </a:xfrm>
          <a:prstGeom prst="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/>
          <a:effectLst/>
        </p:spPr>
      </p:pic>
      <p:sp>
        <p:nvSpPr>
          <p:cNvPr id="29" name="직사각형 28"/>
          <p:cNvSpPr/>
          <p:nvPr/>
        </p:nvSpPr>
        <p:spPr>
          <a:xfrm>
            <a:off x="947705" y="3988461"/>
            <a:ext cx="3645405" cy="430887"/>
          </a:xfrm>
          <a:prstGeom prst="rect">
            <a:avLst/>
          </a:prstGeom>
          <a:solidFill>
            <a:srgbClr val="FF00FF">
              <a:alpha val="13000"/>
            </a:srgbClr>
          </a:solidFill>
        </p:spPr>
        <p:txBody>
          <a:bodyPr wrap="square">
            <a:spAutoFit/>
          </a:bodyPr>
          <a:lstStyle/>
          <a:p>
            <a:r>
              <a:rPr lang="en-US" altLang="ko-KR" sz="2200" dirty="0" smtClean="0">
                <a:solidFill>
                  <a:srgbClr val="FF00FF"/>
                </a:solidFill>
                <a:sym typeface="Wingdings" pitchFamily="2" charset="2"/>
              </a:rPr>
              <a:t>Thermodynamic 2</a:t>
            </a:r>
            <a:r>
              <a:rPr lang="en-US" altLang="ko-KR" sz="2200" baseline="30000" dirty="0" smtClean="0">
                <a:solidFill>
                  <a:srgbClr val="FF00FF"/>
                </a:solidFill>
                <a:sym typeface="Wingdings" pitchFamily="2" charset="2"/>
              </a:rPr>
              <a:t>nd</a:t>
            </a:r>
            <a:r>
              <a:rPr lang="en-US" altLang="ko-KR" sz="2200" dirty="0" smtClean="0">
                <a:solidFill>
                  <a:srgbClr val="FF00FF"/>
                </a:solidFill>
                <a:sym typeface="Wingdings" pitchFamily="2" charset="2"/>
              </a:rPr>
              <a:t> law</a:t>
            </a:r>
            <a:r>
              <a:rPr lang="en-US" altLang="ko-KR" sz="2200" dirty="0" smtClean="0">
                <a:solidFill>
                  <a:srgbClr val="0000FF"/>
                </a:solidFill>
                <a:sym typeface="Wingdings" pitchFamily="2" charset="2"/>
              </a:rPr>
              <a:t>s</a:t>
            </a:r>
          </a:p>
        </p:txBody>
      </p:sp>
      <p:grpSp>
        <p:nvGrpSpPr>
          <p:cNvPr id="3" name="그룹 11"/>
          <p:cNvGrpSpPr/>
          <p:nvPr/>
        </p:nvGrpSpPr>
        <p:grpSpPr bwMode="auto">
          <a:xfrm>
            <a:off x="916664" y="2169136"/>
            <a:ext cx="8806866" cy="540271"/>
            <a:chOff x="968847" y="2348880"/>
            <a:chExt cx="8806866" cy="540271"/>
          </a:xfrm>
        </p:grpSpPr>
        <p:pic>
          <p:nvPicPr>
            <p:cNvPr id="14" name="그림 13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68847" y="2348880"/>
              <a:ext cx="1936874" cy="54027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그림 14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86557" y="2439100"/>
              <a:ext cx="6589156" cy="408750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8" name="그림 17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11124" y="5364216"/>
            <a:ext cx="3287187" cy="910336"/>
          </a:xfrm>
          <a:prstGeom prst="rect">
            <a:avLst/>
          </a:prstGeom>
          <a:solidFill>
            <a:schemeClr val="accent3">
              <a:lumMod val="60000"/>
              <a:lumOff val="40000"/>
              <a:alpha val="66000"/>
            </a:schemeClr>
          </a:solidFill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9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6921" y="215770"/>
            <a:ext cx="9132158" cy="1143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FF"/>
                </a:solidFill>
              </a:rPr>
              <a:t>Probability theory</a:t>
            </a:r>
            <a:endParaRPr lang="ko-KR" altLang="en-US" b="0" dirty="0">
              <a:solidFill>
                <a:srgbClr val="7030A0"/>
              </a:solidFill>
            </a:endParaRPr>
          </a:p>
        </p:txBody>
      </p:sp>
      <p:grpSp>
        <p:nvGrpSpPr>
          <p:cNvPr id="3" name="그룹 25"/>
          <p:cNvGrpSpPr/>
          <p:nvPr/>
        </p:nvGrpSpPr>
        <p:grpSpPr>
          <a:xfrm>
            <a:off x="497505" y="1449056"/>
            <a:ext cx="6840760" cy="492443"/>
            <a:chOff x="497505" y="1448780"/>
            <a:chExt cx="6840760" cy="492443"/>
          </a:xfrm>
        </p:grpSpPr>
        <p:sp>
          <p:nvSpPr>
            <p:cNvPr id="60" name="TextBox 59"/>
            <p:cNvSpPr txBox="1"/>
            <p:nvPr/>
          </p:nvSpPr>
          <p:spPr>
            <a:xfrm>
              <a:off x="497505" y="1448780"/>
              <a:ext cx="6840760" cy="492443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ko-KR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altLang="ko-KR" sz="2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Consider two normalized PDF’s :   </a:t>
              </a:r>
            </a:p>
          </p:txBody>
        </p:sp>
        <p:pic>
          <p:nvPicPr>
            <p:cNvPr id="31" name="그림 30" descr="TP_tmp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48380" y="1493784"/>
              <a:ext cx="1844553" cy="42901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" name="그룹 26"/>
          <p:cNvGrpSpPr/>
          <p:nvPr/>
        </p:nvGrpSpPr>
        <p:grpSpPr>
          <a:xfrm>
            <a:off x="7791171" y="1361758"/>
            <a:ext cx="2067381" cy="1302157"/>
            <a:chOff x="7791164" y="1361620"/>
            <a:chExt cx="2067381" cy="1302157"/>
          </a:xfrm>
        </p:grpSpPr>
        <p:grpSp>
          <p:nvGrpSpPr>
            <p:cNvPr id="5" name="그룹 62"/>
            <p:cNvGrpSpPr/>
            <p:nvPr/>
          </p:nvGrpSpPr>
          <p:grpSpPr>
            <a:xfrm>
              <a:off x="7791164" y="1361620"/>
              <a:ext cx="1741543" cy="1302157"/>
              <a:chOff x="7701154" y="1361620"/>
              <a:chExt cx="1741543" cy="1302157"/>
            </a:xfrm>
          </p:grpSpPr>
          <p:grpSp>
            <p:nvGrpSpPr>
              <p:cNvPr id="6" name="그룹 50"/>
              <p:cNvGrpSpPr/>
              <p:nvPr/>
            </p:nvGrpSpPr>
            <p:grpSpPr>
              <a:xfrm>
                <a:off x="8058345" y="1718810"/>
                <a:ext cx="1089032" cy="803280"/>
                <a:chOff x="500034" y="1928802"/>
                <a:chExt cx="1089032" cy="803280"/>
              </a:xfrm>
            </p:grpSpPr>
            <p:sp>
              <p:nvSpPr>
                <p:cNvPr id="52" name="Oval 67"/>
                <p:cNvSpPr>
                  <a:spLocks noChangeArrowheads="1"/>
                </p:cNvSpPr>
                <p:nvPr/>
              </p:nvSpPr>
              <p:spPr bwMode="auto">
                <a:xfrm>
                  <a:off x="1500166" y="1928802"/>
                  <a:ext cx="88900" cy="889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Oval 68"/>
                <p:cNvSpPr>
                  <a:spLocks noChangeArrowheads="1"/>
                </p:cNvSpPr>
                <p:nvPr/>
              </p:nvSpPr>
              <p:spPr bwMode="auto">
                <a:xfrm>
                  <a:off x="500034" y="2643182"/>
                  <a:ext cx="88900" cy="889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자유형 53"/>
                <p:cNvSpPr/>
                <p:nvPr/>
              </p:nvSpPr>
              <p:spPr>
                <a:xfrm flipH="1">
                  <a:off x="571472" y="2000240"/>
                  <a:ext cx="1000132" cy="696887"/>
                </a:xfrm>
                <a:custGeom>
                  <a:avLst/>
                  <a:gdLst>
                    <a:gd name="connsiteX0" fmla="*/ 9753 w 602284"/>
                    <a:gd name="connsiteY0" fmla="*/ 0 h 625449"/>
                    <a:gd name="connsiteX1" fmla="*/ 39014 w 602284"/>
                    <a:gd name="connsiteY1" fmla="*/ 285293 h 625449"/>
                    <a:gd name="connsiteX2" fmla="*/ 243839 w 602284"/>
                    <a:gd name="connsiteY2" fmla="*/ 204825 h 625449"/>
                    <a:gd name="connsiteX3" fmla="*/ 382828 w 602284"/>
                    <a:gd name="connsiteY3" fmla="*/ 234086 h 625449"/>
                    <a:gd name="connsiteX4" fmla="*/ 426719 w 602284"/>
                    <a:gd name="connsiteY4" fmla="*/ 416966 h 625449"/>
                    <a:gd name="connsiteX5" fmla="*/ 434034 w 602284"/>
                    <a:gd name="connsiteY5" fmla="*/ 599846 h 625449"/>
                    <a:gd name="connsiteX6" fmla="*/ 602284 w 602284"/>
                    <a:gd name="connsiteY6" fmla="*/ 570585 h 625449"/>
                    <a:gd name="connsiteX7" fmla="*/ 602284 w 602284"/>
                    <a:gd name="connsiteY7" fmla="*/ 570585 h 625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2284" h="625449">
                      <a:moveTo>
                        <a:pt x="9753" y="0"/>
                      </a:moveTo>
                      <a:cubicBezTo>
                        <a:pt x="4876" y="125578"/>
                        <a:pt x="0" y="251156"/>
                        <a:pt x="39014" y="285293"/>
                      </a:cubicBezTo>
                      <a:cubicBezTo>
                        <a:pt x="78028" y="319430"/>
                        <a:pt x="186537" y="213359"/>
                        <a:pt x="243839" y="204825"/>
                      </a:cubicBezTo>
                      <a:cubicBezTo>
                        <a:pt x="301141" y="196291"/>
                        <a:pt x="352348" y="198729"/>
                        <a:pt x="382828" y="234086"/>
                      </a:cubicBezTo>
                      <a:cubicBezTo>
                        <a:pt x="413308" y="269443"/>
                        <a:pt x="418185" y="356006"/>
                        <a:pt x="426719" y="416966"/>
                      </a:cubicBezTo>
                      <a:cubicBezTo>
                        <a:pt x="435253" y="477926"/>
                        <a:pt x="404773" y="574243"/>
                        <a:pt x="434034" y="599846"/>
                      </a:cubicBezTo>
                      <a:cubicBezTo>
                        <a:pt x="463295" y="625449"/>
                        <a:pt x="602284" y="570585"/>
                        <a:pt x="602284" y="570585"/>
                      </a:cubicBezTo>
                      <a:lnTo>
                        <a:pt x="602284" y="570585"/>
                      </a:lnTo>
                    </a:path>
                  </a:pathLst>
                </a:custGeom>
                <a:ln w="22225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Line 48"/>
                <p:cNvSpPr>
                  <a:spLocks noChangeAspect="1" noChangeShapeType="1"/>
                </p:cNvSpPr>
                <p:nvPr/>
              </p:nvSpPr>
              <p:spPr bwMode="auto">
                <a:xfrm rot="17700000">
                  <a:off x="853414" y="2307231"/>
                  <a:ext cx="104775" cy="1588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56" name="그림 55" descr="TP_tmp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9228468" y="1620225"/>
                <a:ext cx="214229" cy="18845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57" name="그림 56" descr="TP_tmp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7844362" y="2475542"/>
                <a:ext cx="213976" cy="18823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58" name="그림 57" descr="TP_tmp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8321884" y="1845472"/>
                <a:ext cx="241327" cy="188235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59" name="TextBox 58"/>
              <p:cNvSpPr txBox="1"/>
              <p:nvPr/>
            </p:nvSpPr>
            <p:spPr bwMode="auto">
              <a:xfrm>
                <a:off x="7701154" y="1361620"/>
                <a:ext cx="1434781" cy="3385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457200" indent="-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dirty="0" smtClean="0">
                    <a:solidFill>
                      <a:srgbClr val="FF0000"/>
                    </a:solidFill>
                    <a:latin typeface="휴먼매직체" pitchFamily="18" charset="-127"/>
                    <a:ea typeface="휴먼매직체" pitchFamily="18" charset="-127"/>
                  </a:rPr>
                  <a:t>state space</a:t>
                </a:r>
                <a:endParaRPr kumimoji="1" lang="ko-KR" altLang="en-US" sz="1600" dirty="0" smtClean="0">
                  <a:solidFill>
                    <a:srgbClr val="FF0000"/>
                  </a:solidFill>
                  <a:latin typeface="휴먼매직체" pitchFamily="18" charset="-127"/>
                  <a:ea typeface="휴먼매직체" pitchFamily="18" charset="-127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 bwMode="auto">
            <a:xfrm>
              <a:off x="8651240" y="2280356"/>
              <a:ext cx="1207305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42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marL="457200" indent="-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dirty="0" smtClean="0">
                  <a:solidFill>
                    <a:srgbClr val="C00000"/>
                  </a:solidFill>
                  <a:latin typeface="휴먼매직체" pitchFamily="18" charset="-127"/>
                  <a:ea typeface="휴먼매직체" pitchFamily="18" charset="-127"/>
                </a:rPr>
                <a:t>trajectory</a:t>
              </a:r>
              <a:endParaRPr kumimoji="1" lang="ko-KR" altLang="en-US" sz="1600" dirty="0" smtClean="0">
                <a:solidFill>
                  <a:srgbClr val="C000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pic>
        <p:nvPicPr>
          <p:cNvPr id="32" name="그림 3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2530" y="2213865"/>
            <a:ext cx="4412649" cy="460432"/>
          </a:xfrm>
          <a:prstGeom prst="rect">
            <a:avLst/>
          </a:prstGeom>
          <a:noFill/>
          <a:ln/>
          <a:effectLst/>
        </p:spPr>
      </p:pic>
      <p:sp>
        <p:nvSpPr>
          <p:cNvPr id="69" name="TextBox 68"/>
          <p:cNvSpPr txBox="1"/>
          <p:nvPr/>
        </p:nvSpPr>
        <p:spPr>
          <a:xfrm>
            <a:off x="542659" y="3099009"/>
            <a:ext cx="3735415" cy="49244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Define “relative entropy” </a:t>
            </a:r>
            <a:r>
              <a:rPr lang="en-US" altLang="ko-KR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33" name="그림 3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9257" y="3834047"/>
            <a:ext cx="2626046" cy="675075"/>
          </a:xfrm>
          <a:prstGeom prst="rect">
            <a:avLst/>
          </a:prstGeom>
          <a:noFill/>
          <a:ln/>
          <a:effectLst/>
        </p:spPr>
      </p:pic>
      <p:pic>
        <p:nvPicPr>
          <p:cNvPr id="73" name="그림 7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48204" y="2257178"/>
            <a:ext cx="2273183" cy="361732"/>
          </a:xfrm>
          <a:prstGeom prst="rect">
            <a:avLst/>
          </a:prstGeom>
          <a:noFill/>
          <a:ln/>
          <a:effectLst/>
        </p:spPr>
      </p:pic>
      <p:sp>
        <p:nvSpPr>
          <p:cNvPr id="79" name="오른쪽 화살표 78"/>
          <p:cNvSpPr/>
          <p:nvPr/>
        </p:nvSpPr>
        <p:spPr>
          <a:xfrm>
            <a:off x="3602850" y="3908961"/>
            <a:ext cx="585065" cy="27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4" name="그림 3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92942" y="3773944"/>
            <a:ext cx="4315387" cy="1680292"/>
          </a:xfrm>
          <a:prstGeom prst="rect">
            <a:avLst/>
          </a:prstGeom>
          <a:noFill/>
          <a:ln/>
          <a:effectLst/>
        </p:spPr>
      </p:pic>
      <p:pic>
        <p:nvPicPr>
          <p:cNvPr id="28" name="그림 27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84083" y="3234161"/>
            <a:ext cx="1417285" cy="361733"/>
          </a:xfrm>
          <a:prstGeom prst="rect">
            <a:avLst/>
          </a:prstGeom>
          <a:solidFill>
            <a:schemeClr val="accent6">
              <a:alpha val="51000"/>
            </a:schemeClr>
          </a:solidFill>
          <a:ln/>
          <a:effectLst/>
        </p:spPr>
      </p:pic>
      <p:pic>
        <p:nvPicPr>
          <p:cNvPr id="35" name="그림 34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32589" y="5589516"/>
            <a:ext cx="1646400" cy="395293"/>
          </a:xfrm>
          <a:prstGeom prst="rect">
            <a:avLst/>
          </a:prstGeom>
          <a:solidFill>
            <a:srgbClr val="00B050">
              <a:alpha val="39000"/>
            </a:srgbClr>
          </a:solidFill>
          <a:ln/>
          <a:effectLst/>
        </p:spPr>
      </p:pic>
      <p:sp>
        <p:nvSpPr>
          <p:cNvPr id="24" name="직사각형 23"/>
          <p:cNvSpPr/>
          <p:nvPr/>
        </p:nvSpPr>
        <p:spPr>
          <a:xfrm>
            <a:off x="677525" y="5589517"/>
            <a:ext cx="4005445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Integral fluctuation theorem</a:t>
            </a:r>
            <a:endParaRPr lang="ko-KR" altLang="en-US" b="1" dirty="0">
              <a:solidFill>
                <a:srgbClr val="663300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952999" y="6219586"/>
            <a:ext cx="4815535" cy="46166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exact</a:t>
            </a:r>
            <a:r>
              <a:rPr lang="en-US" altLang="ko-KR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for any </a:t>
            </a:r>
            <a:r>
              <a:rPr lang="en-US" altLang="ko-K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finite-time</a:t>
            </a:r>
            <a:r>
              <a:rPr lang="en-US" altLang="ko-KR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trajectory)</a:t>
            </a:r>
            <a:endParaRPr lang="ko-KR" altLang="en-US" b="1" dirty="0">
              <a:solidFill>
                <a:srgbClr val="663300"/>
              </a:solidFill>
            </a:endParaRPr>
          </a:p>
        </p:txBody>
      </p:sp>
      <p:pic>
        <p:nvPicPr>
          <p:cNvPr id="42" name="그림 41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72132" y="5499229"/>
            <a:ext cx="1318402" cy="361720"/>
          </a:xfrm>
          <a:prstGeom prst="rect">
            <a:avLst/>
          </a:prstGeom>
          <a:solidFill>
            <a:schemeClr val="accent5">
              <a:alpha val="39000"/>
            </a:schemeClr>
          </a:solidFill>
          <a:ln/>
          <a:effectLst/>
        </p:spPr>
      </p:pic>
      <p:pic>
        <p:nvPicPr>
          <p:cNvPr id="41" name="그림 40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72613" y="5904551"/>
            <a:ext cx="2741077" cy="235169"/>
          </a:xfrm>
          <a:prstGeom prst="rect">
            <a:avLst/>
          </a:prstGeom>
          <a:noFill/>
          <a:ln/>
          <a:effectLst/>
        </p:spPr>
      </p:pic>
      <p:pic>
        <p:nvPicPr>
          <p:cNvPr id="30" name="그림 29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02550" y="4734145"/>
            <a:ext cx="2352863" cy="726774"/>
          </a:xfrm>
          <a:prstGeom prst="rect">
            <a:avLst/>
          </a:prstGeom>
          <a:solidFill>
            <a:srgbClr val="FFFF00">
              <a:alpha val="54000"/>
            </a:srgbClr>
          </a:solidFill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9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6921" y="215770"/>
            <a:ext cx="9132158" cy="1143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FF"/>
                </a:solidFill>
              </a:rPr>
              <a:t>Probability theory</a:t>
            </a:r>
            <a:endParaRPr lang="ko-KR" altLang="en-US" b="0" dirty="0">
              <a:solidFill>
                <a:srgbClr val="7030A0"/>
              </a:solidFill>
            </a:endParaRPr>
          </a:p>
        </p:txBody>
      </p:sp>
      <p:grpSp>
        <p:nvGrpSpPr>
          <p:cNvPr id="3" name="그룹 100"/>
          <p:cNvGrpSpPr/>
          <p:nvPr/>
        </p:nvGrpSpPr>
        <p:grpSpPr>
          <a:xfrm>
            <a:off x="7878325" y="1125308"/>
            <a:ext cx="1575175" cy="1051767"/>
            <a:chOff x="7901889" y="1585792"/>
            <a:chExt cx="1575175" cy="1051767"/>
          </a:xfrm>
        </p:grpSpPr>
        <p:grpSp>
          <p:nvGrpSpPr>
            <p:cNvPr id="4" name="그룹 50"/>
            <p:cNvGrpSpPr/>
            <p:nvPr/>
          </p:nvGrpSpPr>
          <p:grpSpPr>
            <a:xfrm>
              <a:off x="8148355" y="1718810"/>
              <a:ext cx="1089032" cy="803280"/>
              <a:chOff x="500034" y="1928802"/>
              <a:chExt cx="1089032" cy="803280"/>
            </a:xfrm>
          </p:grpSpPr>
          <p:sp>
            <p:nvSpPr>
              <p:cNvPr id="52" name="Oval 67"/>
              <p:cNvSpPr>
                <a:spLocks noChangeArrowheads="1"/>
              </p:cNvSpPr>
              <p:nvPr/>
            </p:nvSpPr>
            <p:spPr bwMode="auto">
              <a:xfrm>
                <a:off x="1500166" y="1928802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Oval 68"/>
              <p:cNvSpPr>
                <a:spLocks noChangeArrowheads="1"/>
              </p:cNvSpPr>
              <p:nvPr/>
            </p:nvSpPr>
            <p:spPr bwMode="auto">
              <a:xfrm>
                <a:off x="500034" y="2643182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자유형 53"/>
              <p:cNvSpPr/>
              <p:nvPr/>
            </p:nvSpPr>
            <p:spPr>
              <a:xfrm flipH="1">
                <a:off x="571472" y="2000240"/>
                <a:ext cx="1000132" cy="696887"/>
              </a:xfrm>
              <a:custGeom>
                <a:avLst/>
                <a:gdLst>
                  <a:gd name="connsiteX0" fmla="*/ 9753 w 602284"/>
                  <a:gd name="connsiteY0" fmla="*/ 0 h 625449"/>
                  <a:gd name="connsiteX1" fmla="*/ 39014 w 602284"/>
                  <a:gd name="connsiteY1" fmla="*/ 285293 h 625449"/>
                  <a:gd name="connsiteX2" fmla="*/ 243839 w 602284"/>
                  <a:gd name="connsiteY2" fmla="*/ 204825 h 625449"/>
                  <a:gd name="connsiteX3" fmla="*/ 382828 w 602284"/>
                  <a:gd name="connsiteY3" fmla="*/ 234086 h 625449"/>
                  <a:gd name="connsiteX4" fmla="*/ 426719 w 602284"/>
                  <a:gd name="connsiteY4" fmla="*/ 416966 h 625449"/>
                  <a:gd name="connsiteX5" fmla="*/ 434034 w 602284"/>
                  <a:gd name="connsiteY5" fmla="*/ 599846 h 625449"/>
                  <a:gd name="connsiteX6" fmla="*/ 602284 w 602284"/>
                  <a:gd name="connsiteY6" fmla="*/ 570585 h 625449"/>
                  <a:gd name="connsiteX7" fmla="*/ 602284 w 602284"/>
                  <a:gd name="connsiteY7" fmla="*/ 570585 h 62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284" h="625449">
                    <a:moveTo>
                      <a:pt x="9753" y="0"/>
                    </a:moveTo>
                    <a:cubicBezTo>
                      <a:pt x="4876" y="125578"/>
                      <a:pt x="0" y="251156"/>
                      <a:pt x="39014" y="285293"/>
                    </a:cubicBezTo>
                    <a:cubicBezTo>
                      <a:pt x="78028" y="319430"/>
                      <a:pt x="186537" y="213359"/>
                      <a:pt x="243839" y="204825"/>
                    </a:cubicBezTo>
                    <a:cubicBezTo>
                      <a:pt x="301141" y="196291"/>
                      <a:pt x="352348" y="198729"/>
                      <a:pt x="382828" y="234086"/>
                    </a:cubicBezTo>
                    <a:cubicBezTo>
                      <a:pt x="413308" y="269443"/>
                      <a:pt x="418185" y="356006"/>
                      <a:pt x="426719" y="416966"/>
                    </a:cubicBezTo>
                    <a:cubicBezTo>
                      <a:pt x="435253" y="477926"/>
                      <a:pt x="404773" y="574243"/>
                      <a:pt x="434034" y="599846"/>
                    </a:cubicBezTo>
                    <a:cubicBezTo>
                      <a:pt x="463295" y="625449"/>
                      <a:pt x="602284" y="570585"/>
                      <a:pt x="602284" y="570585"/>
                    </a:cubicBezTo>
                    <a:lnTo>
                      <a:pt x="602284" y="570585"/>
                    </a:lnTo>
                  </a:path>
                </a:pathLst>
              </a:custGeom>
              <a:ln w="22225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Line 48"/>
              <p:cNvSpPr>
                <a:spLocks noChangeAspect="1" noChangeShapeType="1"/>
              </p:cNvSpPr>
              <p:nvPr/>
            </p:nvSpPr>
            <p:spPr bwMode="auto">
              <a:xfrm rot="17700000">
                <a:off x="853414" y="2307231"/>
                <a:ext cx="104775" cy="1588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56" name="그림 55" descr="TP_t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262835" y="1585792"/>
              <a:ext cx="214229" cy="1884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7" name="그림 56" descr="TP_t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901889" y="2449324"/>
              <a:ext cx="213976" cy="18823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8" name="그림 57" descr="TP_tmp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411894" y="1811039"/>
              <a:ext cx="241327" cy="18823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" name="그룹 26"/>
          <p:cNvGrpSpPr/>
          <p:nvPr/>
        </p:nvGrpSpPr>
        <p:grpSpPr>
          <a:xfrm>
            <a:off x="497505" y="1449056"/>
            <a:ext cx="6840760" cy="492443"/>
            <a:chOff x="497505" y="1448780"/>
            <a:chExt cx="6840760" cy="492443"/>
          </a:xfrm>
        </p:grpSpPr>
        <p:sp>
          <p:nvSpPr>
            <p:cNvPr id="60" name="TextBox 59"/>
            <p:cNvSpPr txBox="1"/>
            <p:nvPr/>
          </p:nvSpPr>
          <p:spPr>
            <a:xfrm>
              <a:off x="497505" y="1448780"/>
              <a:ext cx="6840760" cy="492443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ko-KR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altLang="ko-KR" sz="2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Consider the mapping :</a:t>
              </a:r>
            </a:p>
          </p:txBody>
        </p:sp>
        <p:pic>
          <p:nvPicPr>
            <p:cNvPr id="119" name="그림 118" descr="TP_t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400576" y="1493784"/>
              <a:ext cx="2604357" cy="42911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9" name="TextBox 68"/>
          <p:cNvSpPr txBox="1"/>
          <p:nvPr/>
        </p:nvSpPr>
        <p:spPr>
          <a:xfrm>
            <a:off x="497509" y="2169136"/>
            <a:ext cx="1665185" cy="46166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ko-K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Require</a:t>
            </a:r>
            <a:endParaRPr lang="en-US" altLang="ko-KR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그림 3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3961" y="2753924"/>
            <a:ext cx="3492658" cy="626582"/>
          </a:xfrm>
          <a:prstGeom prst="rect">
            <a:avLst/>
          </a:prstGeom>
          <a:noFill/>
          <a:ln/>
          <a:effectLst/>
        </p:spPr>
      </p:pic>
      <p:pic>
        <p:nvPicPr>
          <p:cNvPr id="121" name="그림 12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641" y="3429000"/>
            <a:ext cx="7806394" cy="1679856"/>
          </a:xfrm>
          <a:prstGeom prst="rect">
            <a:avLst/>
          </a:prstGeom>
          <a:noFill/>
          <a:ln/>
          <a:effectLst/>
        </p:spPr>
      </p:pic>
      <p:pic>
        <p:nvPicPr>
          <p:cNvPr id="96" name="그림 9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32869" y="2214141"/>
            <a:ext cx="2736677" cy="395759"/>
          </a:xfrm>
          <a:prstGeom prst="rect">
            <a:avLst/>
          </a:prstGeom>
          <a:solidFill>
            <a:schemeClr val="accent5">
              <a:lumMod val="60000"/>
              <a:lumOff val="40000"/>
              <a:alpha val="36000"/>
            </a:schemeClr>
          </a:solidFill>
          <a:ln/>
          <a:effectLst/>
        </p:spPr>
      </p:pic>
      <p:grpSp>
        <p:nvGrpSpPr>
          <p:cNvPr id="6" name="그룹 30"/>
          <p:cNvGrpSpPr/>
          <p:nvPr/>
        </p:nvGrpSpPr>
        <p:grpSpPr>
          <a:xfrm>
            <a:off x="497504" y="5139328"/>
            <a:ext cx="6368213" cy="675075"/>
            <a:chOff x="497505" y="5274205"/>
            <a:chExt cx="6368212" cy="675075"/>
          </a:xfrm>
        </p:grpSpPr>
        <p:sp>
          <p:nvSpPr>
            <p:cNvPr id="113" name="직사각형 112"/>
            <p:cNvSpPr/>
            <p:nvPr/>
          </p:nvSpPr>
          <p:spPr>
            <a:xfrm>
              <a:off x="497505" y="5319210"/>
              <a:ext cx="4095455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663300"/>
                  </a:solidFill>
                  <a:latin typeface="Times New Roman" pitchFamily="18" charset="0"/>
                  <a:cs typeface="Times New Roman" pitchFamily="18" charset="0"/>
                </a:rPr>
                <a:t>Detailed fluctuation theorem</a:t>
              </a:r>
              <a:endParaRPr lang="ko-KR" altLang="en-US" b="1" dirty="0">
                <a:solidFill>
                  <a:srgbClr val="663300"/>
                </a:solidFill>
              </a:endParaRPr>
            </a:p>
          </p:txBody>
        </p:sp>
        <p:pic>
          <p:nvPicPr>
            <p:cNvPr id="116" name="그림 115" descr="TP_t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953000" y="5274205"/>
              <a:ext cx="1912717" cy="675075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/>
            <a:effectLst/>
          </p:spPr>
        </p:pic>
      </p:grpSp>
      <p:grpSp>
        <p:nvGrpSpPr>
          <p:cNvPr id="7" name="그룹 27"/>
          <p:cNvGrpSpPr/>
          <p:nvPr/>
        </p:nvGrpSpPr>
        <p:grpSpPr>
          <a:xfrm>
            <a:off x="7923330" y="1332000"/>
            <a:ext cx="1440160" cy="1218712"/>
            <a:chOff x="8283371" y="2210288"/>
            <a:chExt cx="1440159" cy="1218712"/>
          </a:xfrm>
        </p:grpSpPr>
        <p:grpSp>
          <p:nvGrpSpPr>
            <p:cNvPr id="8" name="그룹 101"/>
            <p:cNvGrpSpPr/>
            <p:nvPr/>
          </p:nvGrpSpPr>
          <p:grpSpPr>
            <a:xfrm>
              <a:off x="8553400" y="2210288"/>
              <a:ext cx="1000132" cy="696887"/>
              <a:chOff x="8058345" y="2322110"/>
              <a:chExt cx="1000132" cy="696887"/>
            </a:xfrm>
          </p:grpSpPr>
          <p:sp>
            <p:nvSpPr>
              <p:cNvPr id="99" name="자유형 98"/>
              <p:cNvSpPr/>
              <p:nvPr/>
            </p:nvSpPr>
            <p:spPr>
              <a:xfrm flipH="1">
                <a:off x="8058345" y="2322110"/>
                <a:ext cx="1000132" cy="696887"/>
              </a:xfrm>
              <a:custGeom>
                <a:avLst/>
                <a:gdLst>
                  <a:gd name="connsiteX0" fmla="*/ 9753 w 602284"/>
                  <a:gd name="connsiteY0" fmla="*/ 0 h 625449"/>
                  <a:gd name="connsiteX1" fmla="*/ 39014 w 602284"/>
                  <a:gd name="connsiteY1" fmla="*/ 285293 h 625449"/>
                  <a:gd name="connsiteX2" fmla="*/ 243839 w 602284"/>
                  <a:gd name="connsiteY2" fmla="*/ 204825 h 625449"/>
                  <a:gd name="connsiteX3" fmla="*/ 382828 w 602284"/>
                  <a:gd name="connsiteY3" fmla="*/ 234086 h 625449"/>
                  <a:gd name="connsiteX4" fmla="*/ 426719 w 602284"/>
                  <a:gd name="connsiteY4" fmla="*/ 416966 h 625449"/>
                  <a:gd name="connsiteX5" fmla="*/ 434034 w 602284"/>
                  <a:gd name="connsiteY5" fmla="*/ 599846 h 625449"/>
                  <a:gd name="connsiteX6" fmla="*/ 602284 w 602284"/>
                  <a:gd name="connsiteY6" fmla="*/ 570585 h 625449"/>
                  <a:gd name="connsiteX7" fmla="*/ 602284 w 602284"/>
                  <a:gd name="connsiteY7" fmla="*/ 570585 h 62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284" h="625449">
                    <a:moveTo>
                      <a:pt x="9753" y="0"/>
                    </a:moveTo>
                    <a:cubicBezTo>
                      <a:pt x="4876" y="125578"/>
                      <a:pt x="0" y="251156"/>
                      <a:pt x="39014" y="285293"/>
                    </a:cubicBezTo>
                    <a:cubicBezTo>
                      <a:pt x="78028" y="319430"/>
                      <a:pt x="186537" y="213359"/>
                      <a:pt x="243839" y="204825"/>
                    </a:cubicBezTo>
                    <a:cubicBezTo>
                      <a:pt x="301141" y="196291"/>
                      <a:pt x="352348" y="198729"/>
                      <a:pt x="382828" y="234086"/>
                    </a:cubicBezTo>
                    <a:cubicBezTo>
                      <a:pt x="413308" y="269443"/>
                      <a:pt x="418185" y="356006"/>
                      <a:pt x="426719" y="416966"/>
                    </a:cubicBezTo>
                    <a:cubicBezTo>
                      <a:pt x="435253" y="477926"/>
                      <a:pt x="404773" y="574243"/>
                      <a:pt x="434034" y="599846"/>
                    </a:cubicBezTo>
                    <a:cubicBezTo>
                      <a:pt x="463295" y="625449"/>
                      <a:pt x="602284" y="570585"/>
                      <a:pt x="602284" y="570585"/>
                    </a:cubicBezTo>
                    <a:lnTo>
                      <a:pt x="602284" y="570585"/>
                    </a:lnTo>
                  </a:path>
                </a:pathLst>
              </a:custGeom>
              <a:noFill/>
              <a:ln w="222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srgbClr val="000000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00" name="Line 48"/>
              <p:cNvSpPr>
                <a:spLocks noChangeAspect="1" noChangeShapeType="1"/>
              </p:cNvSpPr>
              <p:nvPr/>
            </p:nvSpPr>
            <p:spPr bwMode="auto">
              <a:xfrm rot="11400000">
                <a:off x="8632851" y="2563232"/>
                <a:ext cx="104775" cy="158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104" name="그림 103" descr="TP_t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003451" y="2552093"/>
              <a:ext cx="241327" cy="24132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17" name="TextBox 116"/>
            <p:cNvSpPr txBox="1"/>
            <p:nvPr/>
          </p:nvSpPr>
          <p:spPr bwMode="auto">
            <a:xfrm>
              <a:off x="8283371" y="3090446"/>
              <a:ext cx="1440159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42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marL="457200" indent="-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dirty="0" smtClean="0">
                  <a:solidFill>
                    <a:srgbClr val="C00000"/>
                  </a:solidFill>
                  <a:latin typeface="휴먼매직체" pitchFamily="18" charset="-127"/>
                  <a:ea typeface="휴먼매직체" pitchFamily="18" charset="-127"/>
                </a:rPr>
                <a:t>reverse path</a:t>
              </a:r>
              <a:endParaRPr kumimoji="1" lang="ko-KR" altLang="en-US" sz="1600" dirty="0" smtClean="0">
                <a:solidFill>
                  <a:srgbClr val="C000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6935677" y="5184471"/>
            <a:ext cx="2970330" cy="46166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exact</a:t>
            </a:r>
            <a:r>
              <a:rPr lang="en-US" altLang="ko-KR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for any </a:t>
            </a:r>
            <a:r>
              <a:rPr lang="en-US" altLang="ko-K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finite</a:t>
            </a:r>
            <a:r>
              <a:rPr lang="en-US" altLang="ko-KR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t)</a:t>
            </a:r>
            <a:endParaRPr lang="ko-KR" altLang="en-US" b="1" dirty="0">
              <a:solidFill>
                <a:srgbClr val="663300"/>
              </a:solidFill>
            </a:endParaRPr>
          </a:p>
        </p:txBody>
      </p:sp>
      <p:pic>
        <p:nvPicPr>
          <p:cNvPr id="32" name="그림 31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7505" y="5949555"/>
            <a:ext cx="8060116" cy="562385"/>
          </a:xfrm>
          <a:prstGeom prst="rect">
            <a:avLst/>
          </a:prstGeom>
          <a:noFill/>
          <a:ln/>
          <a:effectLst/>
        </p:spPr>
      </p:pic>
      <p:pic>
        <p:nvPicPr>
          <p:cNvPr id="39" name="그림 3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79101" y="2783658"/>
            <a:ext cx="2438607" cy="524012"/>
          </a:xfrm>
          <a:prstGeom prst="rect">
            <a:avLst/>
          </a:prstGeom>
          <a:solidFill>
            <a:schemeClr val="accent3">
              <a:alpha val="36000"/>
            </a:schemeClr>
          </a:solidFill>
          <a:ln/>
          <a:effectLst/>
        </p:spPr>
      </p:pic>
      <p:sp>
        <p:nvSpPr>
          <p:cNvPr id="35" name="직사각형 34"/>
          <p:cNvSpPr/>
          <p:nvPr/>
        </p:nvSpPr>
        <p:spPr>
          <a:xfrm>
            <a:off x="497505" y="5949280"/>
            <a:ext cx="4770530" cy="63007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3" name="그림 32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44179" y="6569481"/>
            <a:ext cx="2804176" cy="235073"/>
          </a:xfrm>
          <a:prstGeom prst="rect">
            <a:avLst/>
          </a:prstGeom>
          <a:solidFill>
            <a:schemeClr val="accent1">
              <a:alpha val="53000"/>
            </a:schemeClr>
          </a:solidFill>
          <a:ln/>
          <a:effectLst/>
        </p:spPr>
      </p:pic>
      <p:pic>
        <p:nvPicPr>
          <p:cNvPr id="36" name="그림 35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27555" y="2753925"/>
            <a:ext cx="2930690" cy="59285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25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6921" y="215770"/>
            <a:ext cx="9132158" cy="1143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FF"/>
                </a:solidFill>
              </a:rPr>
              <a:t>Dynamic processes &amp; </a:t>
            </a:r>
            <a:r>
              <a:rPr lang="en-US" altLang="ko-KR" dirty="0" smtClean="0">
                <a:solidFill>
                  <a:srgbClr val="0000FF"/>
                </a:solidFill>
              </a:rPr>
              <a:t>Path probability ratio</a:t>
            </a:r>
            <a:endParaRPr lang="ko-KR" altLang="en-US" b="0" dirty="0">
              <a:solidFill>
                <a:srgbClr val="0000FF"/>
              </a:solidFill>
            </a:endParaRPr>
          </a:p>
        </p:txBody>
      </p:sp>
      <p:pic>
        <p:nvPicPr>
          <p:cNvPr id="75" name="그림 7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02550" y="1358770"/>
            <a:ext cx="8535997" cy="639330"/>
          </a:xfrm>
          <a:prstGeom prst="rect">
            <a:avLst/>
          </a:prstGeom>
          <a:noFill/>
          <a:ln/>
          <a:effectLst/>
        </p:spPr>
      </p:pic>
      <p:pic>
        <p:nvPicPr>
          <p:cNvPr id="32" name="그림 3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7827" y="2303875"/>
            <a:ext cx="8070378" cy="667162"/>
          </a:xfrm>
          <a:prstGeom prst="rect">
            <a:avLst/>
          </a:prstGeom>
          <a:noFill/>
          <a:ln/>
          <a:effectLst/>
        </p:spPr>
      </p:pic>
      <p:pic>
        <p:nvPicPr>
          <p:cNvPr id="9" name="그림 8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02550" y="3203975"/>
            <a:ext cx="8098948" cy="667076"/>
          </a:xfrm>
          <a:prstGeom prst="rect">
            <a:avLst/>
          </a:prstGeom>
          <a:noFill/>
          <a:ln/>
          <a:effectLst/>
        </p:spPr>
      </p:pic>
      <p:pic>
        <p:nvPicPr>
          <p:cNvPr id="41" name="그림 40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7545" y="4104075"/>
            <a:ext cx="3221332" cy="290790"/>
          </a:xfrm>
          <a:prstGeom prst="rect">
            <a:avLst/>
          </a:prstGeom>
          <a:noFill/>
          <a:ln/>
          <a:effectLst/>
        </p:spPr>
      </p:pic>
      <p:pic>
        <p:nvPicPr>
          <p:cNvPr id="26" name="그림 25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10743" y="1673805"/>
            <a:ext cx="2208241" cy="754672"/>
          </a:xfrm>
          <a:prstGeom prst="rect">
            <a:avLst/>
          </a:prstGeom>
          <a:solidFill>
            <a:srgbClr val="FF66CC">
              <a:alpha val="50000"/>
            </a:srgbClr>
          </a:solidFill>
          <a:ln/>
          <a:effectLst/>
        </p:spPr>
      </p:pic>
      <p:pic>
        <p:nvPicPr>
          <p:cNvPr id="15" name="그림 14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7525" y="4779150"/>
            <a:ext cx="3105934" cy="290908"/>
          </a:xfrm>
          <a:prstGeom prst="rect">
            <a:avLst/>
          </a:prstGeom>
          <a:noFill/>
          <a:ln/>
          <a:effectLst/>
        </p:spPr>
      </p:pic>
      <p:pic>
        <p:nvPicPr>
          <p:cNvPr id="18" name="그림 17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02550" y="5358297"/>
            <a:ext cx="2176250" cy="725998"/>
          </a:xfrm>
          <a:prstGeom prst="rect">
            <a:avLst/>
          </a:prstGeom>
          <a:noFill/>
          <a:ln/>
          <a:effectLst/>
        </p:spPr>
      </p:pic>
      <p:grpSp>
        <p:nvGrpSpPr>
          <p:cNvPr id="20" name="그룹 62"/>
          <p:cNvGrpSpPr/>
          <p:nvPr/>
        </p:nvGrpSpPr>
        <p:grpSpPr>
          <a:xfrm>
            <a:off x="6708195" y="4464115"/>
            <a:ext cx="1598335" cy="1043552"/>
            <a:chOff x="7844362" y="1620225"/>
            <a:chExt cx="1598335" cy="1043552"/>
          </a:xfrm>
        </p:grpSpPr>
        <p:grpSp>
          <p:nvGrpSpPr>
            <p:cNvPr id="22" name="그룹 50"/>
            <p:cNvGrpSpPr/>
            <p:nvPr/>
          </p:nvGrpSpPr>
          <p:grpSpPr>
            <a:xfrm>
              <a:off x="8058345" y="1718810"/>
              <a:ext cx="1089032" cy="803280"/>
              <a:chOff x="500034" y="1928802"/>
              <a:chExt cx="1089032" cy="803280"/>
            </a:xfrm>
          </p:grpSpPr>
          <p:sp>
            <p:nvSpPr>
              <p:cNvPr id="27" name="Oval 67"/>
              <p:cNvSpPr>
                <a:spLocks noChangeArrowheads="1"/>
              </p:cNvSpPr>
              <p:nvPr/>
            </p:nvSpPr>
            <p:spPr bwMode="auto">
              <a:xfrm>
                <a:off x="1500166" y="1928802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Oval 68"/>
              <p:cNvSpPr>
                <a:spLocks noChangeArrowheads="1"/>
              </p:cNvSpPr>
              <p:nvPr/>
            </p:nvSpPr>
            <p:spPr bwMode="auto">
              <a:xfrm>
                <a:off x="500034" y="2643182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자유형 28"/>
              <p:cNvSpPr/>
              <p:nvPr/>
            </p:nvSpPr>
            <p:spPr>
              <a:xfrm flipH="1">
                <a:off x="571472" y="2000240"/>
                <a:ext cx="1000132" cy="696887"/>
              </a:xfrm>
              <a:custGeom>
                <a:avLst/>
                <a:gdLst>
                  <a:gd name="connsiteX0" fmla="*/ 9753 w 602284"/>
                  <a:gd name="connsiteY0" fmla="*/ 0 h 625449"/>
                  <a:gd name="connsiteX1" fmla="*/ 39014 w 602284"/>
                  <a:gd name="connsiteY1" fmla="*/ 285293 h 625449"/>
                  <a:gd name="connsiteX2" fmla="*/ 243839 w 602284"/>
                  <a:gd name="connsiteY2" fmla="*/ 204825 h 625449"/>
                  <a:gd name="connsiteX3" fmla="*/ 382828 w 602284"/>
                  <a:gd name="connsiteY3" fmla="*/ 234086 h 625449"/>
                  <a:gd name="connsiteX4" fmla="*/ 426719 w 602284"/>
                  <a:gd name="connsiteY4" fmla="*/ 416966 h 625449"/>
                  <a:gd name="connsiteX5" fmla="*/ 434034 w 602284"/>
                  <a:gd name="connsiteY5" fmla="*/ 599846 h 625449"/>
                  <a:gd name="connsiteX6" fmla="*/ 602284 w 602284"/>
                  <a:gd name="connsiteY6" fmla="*/ 570585 h 625449"/>
                  <a:gd name="connsiteX7" fmla="*/ 602284 w 602284"/>
                  <a:gd name="connsiteY7" fmla="*/ 570585 h 62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284" h="625449">
                    <a:moveTo>
                      <a:pt x="9753" y="0"/>
                    </a:moveTo>
                    <a:cubicBezTo>
                      <a:pt x="4876" y="125578"/>
                      <a:pt x="0" y="251156"/>
                      <a:pt x="39014" y="285293"/>
                    </a:cubicBezTo>
                    <a:cubicBezTo>
                      <a:pt x="78028" y="319430"/>
                      <a:pt x="186537" y="213359"/>
                      <a:pt x="243839" y="204825"/>
                    </a:cubicBezTo>
                    <a:cubicBezTo>
                      <a:pt x="301141" y="196291"/>
                      <a:pt x="352348" y="198729"/>
                      <a:pt x="382828" y="234086"/>
                    </a:cubicBezTo>
                    <a:cubicBezTo>
                      <a:pt x="413308" y="269443"/>
                      <a:pt x="418185" y="356006"/>
                      <a:pt x="426719" y="416966"/>
                    </a:cubicBezTo>
                    <a:cubicBezTo>
                      <a:pt x="435253" y="477926"/>
                      <a:pt x="404773" y="574243"/>
                      <a:pt x="434034" y="599846"/>
                    </a:cubicBezTo>
                    <a:cubicBezTo>
                      <a:pt x="463295" y="625449"/>
                      <a:pt x="602284" y="570585"/>
                      <a:pt x="602284" y="570585"/>
                    </a:cubicBezTo>
                    <a:lnTo>
                      <a:pt x="602284" y="570585"/>
                    </a:lnTo>
                  </a:path>
                </a:pathLst>
              </a:custGeom>
              <a:ln w="22225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Line 48"/>
              <p:cNvSpPr>
                <a:spLocks noChangeAspect="1" noChangeShapeType="1"/>
              </p:cNvSpPr>
              <p:nvPr/>
            </p:nvSpPr>
            <p:spPr bwMode="auto">
              <a:xfrm rot="17700000">
                <a:off x="853414" y="2307231"/>
                <a:ext cx="104775" cy="1588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3" name="그림 22" descr="TP_t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228468" y="1620225"/>
              <a:ext cx="214229" cy="1884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4" name="그림 23" descr="TP_t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844362" y="2475542"/>
              <a:ext cx="213976" cy="18823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5" name="그림 24" descr="TP_tmp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321884" y="1845472"/>
              <a:ext cx="241327" cy="18823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4" name="그룹 33"/>
          <p:cNvGrpSpPr/>
          <p:nvPr/>
        </p:nvGrpSpPr>
        <p:grpSpPr>
          <a:xfrm>
            <a:off x="7653300" y="5139190"/>
            <a:ext cx="2027675" cy="584775"/>
            <a:chOff x="7878325" y="5589240"/>
            <a:chExt cx="2027675" cy="584775"/>
          </a:xfrm>
        </p:grpSpPr>
        <p:sp>
          <p:nvSpPr>
            <p:cNvPr id="31" name="TextBox 30"/>
            <p:cNvSpPr txBox="1"/>
            <p:nvPr/>
          </p:nvSpPr>
          <p:spPr bwMode="auto">
            <a:xfrm>
              <a:off x="8193360" y="5589240"/>
              <a:ext cx="1712640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42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marL="457200" indent="-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dirty="0" smtClean="0">
                  <a:solidFill>
                    <a:srgbClr val="C00000"/>
                  </a:solidFill>
                  <a:latin typeface="휴먼매직체" pitchFamily="18" charset="-127"/>
                  <a:ea typeface="휴먼매직체" pitchFamily="18" charset="-127"/>
                </a:rPr>
                <a:t>: time-reverse path</a:t>
              </a:r>
              <a:endParaRPr kumimoji="1" lang="ko-KR" altLang="en-US" sz="1600" dirty="0" smtClean="0">
                <a:solidFill>
                  <a:srgbClr val="C000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pic>
          <p:nvPicPr>
            <p:cNvPr id="33" name="그림 32" descr="TP_t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878325" y="5679249"/>
              <a:ext cx="241327" cy="241327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6" name="그림 35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87815" y="5319210"/>
            <a:ext cx="2118801" cy="725999"/>
          </a:xfrm>
          <a:prstGeom prst="rect">
            <a:avLst/>
          </a:prstGeom>
          <a:noFill/>
          <a:ln/>
          <a:effectLst/>
        </p:spPr>
      </p:pic>
      <p:pic>
        <p:nvPicPr>
          <p:cNvPr id="40" name="그림 39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92860" y="6264315"/>
            <a:ext cx="5601471" cy="318641"/>
          </a:xfrm>
          <a:prstGeom prst="rect">
            <a:avLst/>
          </a:prstGeom>
          <a:noFill/>
          <a:ln/>
          <a:effectLst/>
        </p:spPr>
      </p:pic>
      <p:sp>
        <p:nvSpPr>
          <p:cNvPr id="42" name="직사각형 41"/>
          <p:cNvSpPr/>
          <p:nvPr/>
        </p:nvSpPr>
        <p:spPr>
          <a:xfrm>
            <a:off x="587515" y="4599130"/>
            <a:ext cx="3690410" cy="585065"/>
          </a:xfrm>
          <a:prstGeom prst="rect">
            <a:avLst/>
          </a:prstGeom>
          <a:solidFill>
            <a:srgbClr val="00B05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그림 8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34133" y="3969060"/>
            <a:ext cx="1133191" cy="523010"/>
          </a:xfrm>
          <a:prstGeom prst="rect">
            <a:avLst/>
          </a:prstGeom>
          <a:solidFill>
            <a:srgbClr val="FFFF00">
              <a:alpha val="1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83" name="그림 8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9672" y="3449940"/>
            <a:ext cx="770312" cy="384105"/>
          </a:xfrm>
          <a:prstGeom prst="rect">
            <a:avLst/>
          </a:prstGeom>
          <a:solidFill>
            <a:srgbClr val="92D050">
              <a:alpha val="18000"/>
            </a:srgbClr>
          </a:solidFill>
          <a:ln/>
          <a:effectLst/>
        </p:spPr>
      </p:pic>
      <p:grpSp>
        <p:nvGrpSpPr>
          <p:cNvPr id="71" name="그룹 70"/>
          <p:cNvGrpSpPr/>
          <p:nvPr/>
        </p:nvGrpSpPr>
        <p:grpSpPr bwMode="auto">
          <a:xfrm>
            <a:off x="7648671" y="278649"/>
            <a:ext cx="1597623" cy="1042739"/>
            <a:chOff x="7641842" y="278649"/>
            <a:chExt cx="1597623" cy="1042739"/>
          </a:xfrm>
        </p:grpSpPr>
        <p:grpSp>
          <p:nvGrpSpPr>
            <p:cNvPr id="3" name="그룹 50"/>
            <p:cNvGrpSpPr/>
            <p:nvPr/>
          </p:nvGrpSpPr>
          <p:grpSpPr bwMode="auto">
            <a:xfrm>
              <a:off x="7855364" y="377235"/>
              <a:ext cx="1089032" cy="803280"/>
              <a:chOff x="500034" y="1928802"/>
              <a:chExt cx="1089032" cy="803280"/>
            </a:xfrm>
          </p:grpSpPr>
          <p:sp>
            <p:nvSpPr>
              <p:cNvPr id="76" name="Oval 67"/>
              <p:cNvSpPr>
                <a:spLocks noChangeArrowheads="1"/>
              </p:cNvSpPr>
              <p:nvPr/>
            </p:nvSpPr>
            <p:spPr bwMode="auto">
              <a:xfrm>
                <a:off x="1500166" y="1928802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Oval 68"/>
              <p:cNvSpPr>
                <a:spLocks noChangeArrowheads="1"/>
              </p:cNvSpPr>
              <p:nvPr/>
            </p:nvSpPr>
            <p:spPr bwMode="auto">
              <a:xfrm>
                <a:off x="500034" y="2643182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자유형 77"/>
              <p:cNvSpPr/>
              <p:nvPr/>
            </p:nvSpPr>
            <p:spPr bwMode="auto">
              <a:xfrm flipH="1">
                <a:off x="571472" y="2000240"/>
                <a:ext cx="1000132" cy="696887"/>
              </a:xfrm>
              <a:custGeom>
                <a:avLst/>
                <a:gdLst>
                  <a:gd name="connsiteX0" fmla="*/ 9753 w 602284"/>
                  <a:gd name="connsiteY0" fmla="*/ 0 h 625449"/>
                  <a:gd name="connsiteX1" fmla="*/ 39014 w 602284"/>
                  <a:gd name="connsiteY1" fmla="*/ 285293 h 625449"/>
                  <a:gd name="connsiteX2" fmla="*/ 243839 w 602284"/>
                  <a:gd name="connsiteY2" fmla="*/ 204825 h 625449"/>
                  <a:gd name="connsiteX3" fmla="*/ 382828 w 602284"/>
                  <a:gd name="connsiteY3" fmla="*/ 234086 h 625449"/>
                  <a:gd name="connsiteX4" fmla="*/ 426719 w 602284"/>
                  <a:gd name="connsiteY4" fmla="*/ 416966 h 625449"/>
                  <a:gd name="connsiteX5" fmla="*/ 434034 w 602284"/>
                  <a:gd name="connsiteY5" fmla="*/ 599846 h 625449"/>
                  <a:gd name="connsiteX6" fmla="*/ 602284 w 602284"/>
                  <a:gd name="connsiteY6" fmla="*/ 570585 h 625449"/>
                  <a:gd name="connsiteX7" fmla="*/ 602284 w 602284"/>
                  <a:gd name="connsiteY7" fmla="*/ 570585 h 62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284" h="625449">
                    <a:moveTo>
                      <a:pt x="9753" y="0"/>
                    </a:moveTo>
                    <a:cubicBezTo>
                      <a:pt x="4876" y="125578"/>
                      <a:pt x="0" y="251156"/>
                      <a:pt x="39014" y="285293"/>
                    </a:cubicBezTo>
                    <a:cubicBezTo>
                      <a:pt x="78028" y="319430"/>
                      <a:pt x="186537" y="213359"/>
                      <a:pt x="243839" y="204825"/>
                    </a:cubicBezTo>
                    <a:cubicBezTo>
                      <a:pt x="301141" y="196291"/>
                      <a:pt x="352348" y="198729"/>
                      <a:pt x="382828" y="234086"/>
                    </a:cubicBezTo>
                    <a:cubicBezTo>
                      <a:pt x="413308" y="269443"/>
                      <a:pt x="418185" y="356006"/>
                      <a:pt x="426719" y="416966"/>
                    </a:cubicBezTo>
                    <a:cubicBezTo>
                      <a:pt x="435253" y="477926"/>
                      <a:pt x="404773" y="574243"/>
                      <a:pt x="434034" y="599846"/>
                    </a:cubicBezTo>
                    <a:cubicBezTo>
                      <a:pt x="463295" y="625449"/>
                      <a:pt x="602284" y="570585"/>
                      <a:pt x="602284" y="570585"/>
                    </a:cubicBezTo>
                    <a:lnTo>
                      <a:pt x="602284" y="570585"/>
                    </a:lnTo>
                  </a:path>
                </a:pathLst>
              </a:custGeom>
              <a:ln w="22225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Line 48"/>
              <p:cNvSpPr>
                <a:spLocks noChangeAspect="1" noChangeShapeType="1"/>
              </p:cNvSpPr>
              <p:nvPr/>
            </p:nvSpPr>
            <p:spPr bwMode="auto">
              <a:xfrm rot="17700000">
                <a:off x="853414" y="2307231"/>
                <a:ext cx="104775" cy="1588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50" name="그림 49" descr="TP_tmp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641842" y="1133966"/>
              <a:ext cx="213052" cy="18742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5" name="그림 64" descr="TP_tmp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118963" y="503897"/>
              <a:ext cx="241204" cy="18813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9" name="그림 68" descr="TP_tmp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025735" y="278649"/>
              <a:ext cx="213730" cy="18801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6" name="그림 3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7723" y="863715"/>
            <a:ext cx="6825319" cy="318874"/>
          </a:xfrm>
          <a:prstGeom prst="rect">
            <a:avLst/>
          </a:prstGeom>
          <a:noFill/>
          <a:ln/>
          <a:effectLst/>
        </p:spPr>
      </p:pic>
      <p:pic>
        <p:nvPicPr>
          <p:cNvPr id="38" name="그림 3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2504" y="1358769"/>
            <a:ext cx="7746781" cy="666746"/>
          </a:xfrm>
          <a:prstGeom prst="rect">
            <a:avLst/>
          </a:prstGeom>
          <a:solidFill>
            <a:srgbClr val="FF00FF">
              <a:alpha val="16000"/>
            </a:srgbClr>
          </a:solidFill>
          <a:ln/>
          <a:effectLst/>
        </p:spPr>
      </p:pic>
      <p:pic>
        <p:nvPicPr>
          <p:cNvPr id="57" name="그림 56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93260" y="3248980"/>
            <a:ext cx="2227222" cy="294707"/>
          </a:xfrm>
          <a:prstGeom prst="rect">
            <a:avLst/>
          </a:prstGeom>
          <a:solidFill>
            <a:srgbClr val="92D050">
              <a:alpha val="18000"/>
            </a:srgbClr>
          </a:solidFill>
          <a:ln/>
          <a:effectLst/>
        </p:spPr>
      </p:pic>
      <p:sp>
        <p:nvSpPr>
          <p:cNvPr id="43" name="제목 1"/>
          <p:cNvSpPr>
            <a:spLocks noGrp="1"/>
          </p:cNvSpPr>
          <p:nvPr>
            <p:ph type="title"/>
          </p:nvPr>
        </p:nvSpPr>
        <p:spPr>
          <a:xfrm>
            <a:off x="452500" y="-171400"/>
            <a:ext cx="9132158" cy="1143000"/>
          </a:xfrm>
        </p:spPr>
        <p:txBody>
          <a:bodyPr>
            <a:normAutofit/>
          </a:bodyPr>
          <a:lstStyle/>
          <a:p>
            <a:r>
              <a:rPr lang="en-US" altLang="ko-KR" dirty="0" err="1" smtClean="0">
                <a:solidFill>
                  <a:srgbClr val="FF00FF"/>
                </a:solidFill>
              </a:rPr>
              <a:t>Langevin</a:t>
            </a:r>
            <a:r>
              <a:rPr lang="en-US" altLang="ko-KR" dirty="0" smtClean="0">
                <a:solidFill>
                  <a:srgbClr val="FF00FF"/>
                </a:solidFill>
              </a:rPr>
              <a:t> dynamics</a:t>
            </a:r>
            <a:endParaRPr lang="ko-KR" altLang="en-US" b="0" dirty="0">
              <a:solidFill>
                <a:srgbClr val="7030A0"/>
              </a:solidFill>
            </a:endParaRPr>
          </a:p>
        </p:txBody>
      </p:sp>
      <p:pic>
        <p:nvPicPr>
          <p:cNvPr id="87" name="그림 86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5929" y="4059070"/>
            <a:ext cx="4997097" cy="601777"/>
          </a:xfrm>
          <a:prstGeom prst="rect">
            <a:avLst/>
          </a:prstGeom>
          <a:solidFill>
            <a:srgbClr val="92D050">
              <a:alpha val="18000"/>
            </a:srgbClr>
          </a:solidFill>
          <a:ln/>
          <a:effectLst/>
        </p:spPr>
      </p:pic>
      <p:pic>
        <p:nvPicPr>
          <p:cNvPr id="88" name="그림 87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7221" y="5049180"/>
            <a:ext cx="4211578" cy="754495"/>
          </a:xfrm>
          <a:prstGeom prst="rect">
            <a:avLst/>
          </a:prstGeom>
          <a:noFill/>
          <a:ln/>
          <a:effectLst/>
        </p:spPr>
      </p:pic>
      <p:pic>
        <p:nvPicPr>
          <p:cNvPr id="89" name="그림 88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8472" y="5049180"/>
            <a:ext cx="4531184" cy="754617"/>
          </a:xfrm>
          <a:prstGeom prst="rect">
            <a:avLst/>
          </a:prstGeom>
          <a:noFill/>
          <a:ln/>
          <a:effectLst/>
        </p:spPr>
      </p:pic>
      <p:pic>
        <p:nvPicPr>
          <p:cNvPr id="90" name="그림 89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37373" y="6129299"/>
            <a:ext cx="1512408" cy="319228"/>
          </a:xfrm>
          <a:prstGeom prst="rect">
            <a:avLst/>
          </a:prstGeom>
          <a:noFill/>
          <a:ln/>
          <a:effectLst/>
        </p:spPr>
      </p:pic>
      <p:pic>
        <p:nvPicPr>
          <p:cNvPr id="85" name="그림 84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19761" y="3204215"/>
            <a:ext cx="5603861" cy="579629"/>
          </a:xfrm>
          <a:prstGeom prst="rect">
            <a:avLst/>
          </a:prstGeom>
          <a:solidFill>
            <a:srgbClr val="92D050">
              <a:alpha val="18000"/>
            </a:srgbClr>
          </a:solidFill>
          <a:ln/>
          <a:effectLst/>
        </p:spPr>
      </p:pic>
      <p:pic>
        <p:nvPicPr>
          <p:cNvPr id="84" name="그림 83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9398" y="2573902"/>
            <a:ext cx="1048651" cy="360043"/>
          </a:xfrm>
          <a:prstGeom prst="rect">
            <a:avLst/>
          </a:prstGeom>
          <a:solidFill>
            <a:srgbClr val="FFFF00">
              <a:alpha val="43000"/>
            </a:srgbClr>
          </a:solidFill>
          <a:ln/>
          <a:effectLst/>
        </p:spPr>
      </p:pic>
      <p:grpSp>
        <p:nvGrpSpPr>
          <p:cNvPr id="4" name="그룹 31"/>
          <p:cNvGrpSpPr/>
          <p:nvPr/>
        </p:nvGrpSpPr>
        <p:grpSpPr bwMode="auto">
          <a:xfrm>
            <a:off x="7466442" y="2303875"/>
            <a:ext cx="2041350" cy="584775"/>
            <a:chOff x="7459605" y="2303875"/>
            <a:chExt cx="2041350" cy="584775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7788315" y="2303875"/>
              <a:ext cx="1712640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42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marL="457200" indent="-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dirty="0" smtClean="0">
                  <a:solidFill>
                    <a:srgbClr val="C00000"/>
                  </a:solidFill>
                  <a:latin typeface="휴먼매직체" pitchFamily="18" charset="-127"/>
                  <a:ea typeface="휴먼매직체" pitchFamily="18" charset="-127"/>
                </a:rPr>
                <a:t>: time-reverse path</a:t>
              </a:r>
              <a:endParaRPr kumimoji="1" lang="ko-KR" altLang="en-US" sz="1600" dirty="0" smtClean="0">
                <a:solidFill>
                  <a:srgbClr val="C000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pic>
          <p:nvPicPr>
            <p:cNvPr id="30" name="그림 29" descr="TP_tmp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459605" y="2393883"/>
              <a:ext cx="268677" cy="241327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6" name="그림 45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42610" y="3204215"/>
            <a:ext cx="1854517" cy="525061"/>
          </a:xfrm>
          <a:prstGeom prst="rect">
            <a:avLst/>
          </a:prstGeom>
          <a:solidFill>
            <a:srgbClr val="92D050">
              <a:alpha val="18000"/>
            </a:srgbClr>
          </a:solidFill>
          <a:ln/>
          <a:effectLst/>
        </p:spPr>
      </p:pic>
      <p:pic>
        <p:nvPicPr>
          <p:cNvPr id="86" name="그림 85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90663" y="3204215"/>
            <a:ext cx="4481374" cy="579587"/>
          </a:xfrm>
          <a:prstGeom prst="rect">
            <a:avLst/>
          </a:prstGeom>
          <a:solidFill>
            <a:srgbClr val="92D050">
              <a:alpha val="18000"/>
            </a:srgbClr>
          </a:solidFill>
          <a:ln/>
          <a:effectLst/>
        </p:spPr>
      </p:pic>
      <p:pic>
        <p:nvPicPr>
          <p:cNvPr id="33" name="그림 32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73280" y="3564015"/>
            <a:ext cx="1665185" cy="294993"/>
          </a:xfrm>
          <a:prstGeom prst="rect">
            <a:avLst/>
          </a:prstGeom>
          <a:solidFill>
            <a:schemeClr val="accent2">
              <a:alpha val="17000"/>
            </a:schemeClr>
          </a:solidFill>
          <a:ln/>
          <a:effectLst/>
        </p:spPr>
      </p:pic>
      <p:pic>
        <p:nvPicPr>
          <p:cNvPr id="80" name="그림 79" descr="TP_t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09309" y="2573904"/>
            <a:ext cx="4558826" cy="290914"/>
          </a:xfrm>
          <a:prstGeom prst="rect">
            <a:avLst/>
          </a:prstGeom>
          <a:solidFill>
            <a:schemeClr val="accent4">
              <a:alpha val="10000"/>
            </a:schemeClr>
          </a:solidFill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465" y="8620"/>
            <a:ext cx="9132158" cy="1143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FF"/>
                </a:solidFill>
              </a:rPr>
              <a:t>Fluctuation theorems</a:t>
            </a:r>
            <a:endParaRPr lang="ko-KR" altLang="en-US" b="0" dirty="0">
              <a:solidFill>
                <a:srgbClr val="7030A0"/>
              </a:solidFill>
            </a:endParaRPr>
          </a:p>
        </p:txBody>
      </p:sp>
      <p:pic>
        <p:nvPicPr>
          <p:cNvPr id="92" name="그림 9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7535" y="3744035"/>
            <a:ext cx="5924680" cy="348510"/>
          </a:xfrm>
          <a:prstGeom prst="rect">
            <a:avLst/>
          </a:prstGeom>
          <a:solidFill>
            <a:srgbClr val="FFFF00">
              <a:alpha val="50000"/>
            </a:srgbClr>
          </a:solidFill>
          <a:ln/>
          <a:effectLst/>
        </p:spPr>
      </p:pic>
      <p:pic>
        <p:nvPicPr>
          <p:cNvPr id="58" name="그림 57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2500" y="2978950"/>
            <a:ext cx="8357055" cy="579772"/>
          </a:xfrm>
          <a:prstGeom prst="rect">
            <a:avLst/>
          </a:prstGeom>
          <a:noFill/>
          <a:ln/>
          <a:effectLst/>
        </p:spPr>
      </p:pic>
      <p:grpSp>
        <p:nvGrpSpPr>
          <p:cNvPr id="4" name="그룹 64"/>
          <p:cNvGrpSpPr/>
          <p:nvPr/>
        </p:nvGrpSpPr>
        <p:grpSpPr>
          <a:xfrm>
            <a:off x="7878325" y="503675"/>
            <a:ext cx="1575175" cy="1051767"/>
            <a:chOff x="7901889" y="1585792"/>
            <a:chExt cx="1575175" cy="1051767"/>
          </a:xfrm>
        </p:grpSpPr>
        <p:grpSp>
          <p:nvGrpSpPr>
            <p:cNvPr id="5" name="그룹 50"/>
            <p:cNvGrpSpPr/>
            <p:nvPr/>
          </p:nvGrpSpPr>
          <p:grpSpPr>
            <a:xfrm>
              <a:off x="8148355" y="1718810"/>
              <a:ext cx="1089032" cy="803280"/>
              <a:chOff x="500034" y="1928802"/>
              <a:chExt cx="1089032" cy="803280"/>
            </a:xfrm>
          </p:grpSpPr>
          <p:sp>
            <p:nvSpPr>
              <p:cNvPr id="74" name="Oval 67"/>
              <p:cNvSpPr>
                <a:spLocks noChangeArrowheads="1"/>
              </p:cNvSpPr>
              <p:nvPr/>
            </p:nvSpPr>
            <p:spPr bwMode="auto">
              <a:xfrm>
                <a:off x="1500166" y="1928802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5" name="Oval 68"/>
              <p:cNvSpPr>
                <a:spLocks noChangeArrowheads="1"/>
              </p:cNvSpPr>
              <p:nvPr/>
            </p:nvSpPr>
            <p:spPr bwMode="auto">
              <a:xfrm>
                <a:off x="500034" y="2643182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7" name="자유형 76"/>
              <p:cNvSpPr/>
              <p:nvPr/>
            </p:nvSpPr>
            <p:spPr>
              <a:xfrm flipH="1">
                <a:off x="571472" y="2000240"/>
                <a:ext cx="1000132" cy="696887"/>
              </a:xfrm>
              <a:custGeom>
                <a:avLst/>
                <a:gdLst>
                  <a:gd name="connsiteX0" fmla="*/ 9753 w 602284"/>
                  <a:gd name="connsiteY0" fmla="*/ 0 h 625449"/>
                  <a:gd name="connsiteX1" fmla="*/ 39014 w 602284"/>
                  <a:gd name="connsiteY1" fmla="*/ 285293 h 625449"/>
                  <a:gd name="connsiteX2" fmla="*/ 243839 w 602284"/>
                  <a:gd name="connsiteY2" fmla="*/ 204825 h 625449"/>
                  <a:gd name="connsiteX3" fmla="*/ 382828 w 602284"/>
                  <a:gd name="connsiteY3" fmla="*/ 234086 h 625449"/>
                  <a:gd name="connsiteX4" fmla="*/ 426719 w 602284"/>
                  <a:gd name="connsiteY4" fmla="*/ 416966 h 625449"/>
                  <a:gd name="connsiteX5" fmla="*/ 434034 w 602284"/>
                  <a:gd name="connsiteY5" fmla="*/ 599846 h 625449"/>
                  <a:gd name="connsiteX6" fmla="*/ 602284 w 602284"/>
                  <a:gd name="connsiteY6" fmla="*/ 570585 h 625449"/>
                  <a:gd name="connsiteX7" fmla="*/ 602284 w 602284"/>
                  <a:gd name="connsiteY7" fmla="*/ 570585 h 62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284" h="625449">
                    <a:moveTo>
                      <a:pt x="9753" y="0"/>
                    </a:moveTo>
                    <a:cubicBezTo>
                      <a:pt x="4876" y="125578"/>
                      <a:pt x="0" y="251156"/>
                      <a:pt x="39014" y="285293"/>
                    </a:cubicBezTo>
                    <a:cubicBezTo>
                      <a:pt x="78028" y="319430"/>
                      <a:pt x="186537" y="213359"/>
                      <a:pt x="243839" y="204825"/>
                    </a:cubicBezTo>
                    <a:cubicBezTo>
                      <a:pt x="301141" y="196291"/>
                      <a:pt x="352348" y="198729"/>
                      <a:pt x="382828" y="234086"/>
                    </a:cubicBezTo>
                    <a:cubicBezTo>
                      <a:pt x="413308" y="269443"/>
                      <a:pt x="418185" y="356006"/>
                      <a:pt x="426719" y="416966"/>
                    </a:cubicBezTo>
                    <a:cubicBezTo>
                      <a:pt x="435253" y="477926"/>
                      <a:pt x="404773" y="574243"/>
                      <a:pt x="434034" y="599846"/>
                    </a:cubicBezTo>
                    <a:cubicBezTo>
                      <a:pt x="463295" y="625449"/>
                      <a:pt x="602284" y="570585"/>
                      <a:pt x="602284" y="570585"/>
                    </a:cubicBezTo>
                    <a:lnTo>
                      <a:pt x="602284" y="570585"/>
                    </a:lnTo>
                  </a:path>
                </a:pathLst>
              </a:custGeom>
              <a:ln w="22225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Line 48"/>
              <p:cNvSpPr>
                <a:spLocks noChangeAspect="1" noChangeShapeType="1"/>
              </p:cNvSpPr>
              <p:nvPr/>
            </p:nvSpPr>
            <p:spPr bwMode="auto">
              <a:xfrm rot="17700000">
                <a:off x="853414" y="2307231"/>
                <a:ext cx="104775" cy="1588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pic>
          <p:nvPicPr>
            <p:cNvPr id="69" name="그림 68" descr="TP_t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262835" y="1585792"/>
              <a:ext cx="214229" cy="1884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1" name="그림 70" descr="TP_t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901889" y="2449324"/>
              <a:ext cx="213976" cy="18823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3" name="그림 72" descr="TP_t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411894" y="1811039"/>
              <a:ext cx="241327" cy="18823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" name="그룹 79"/>
          <p:cNvGrpSpPr/>
          <p:nvPr/>
        </p:nvGrpSpPr>
        <p:grpSpPr>
          <a:xfrm>
            <a:off x="7923330" y="710367"/>
            <a:ext cx="1440160" cy="1218712"/>
            <a:chOff x="8283371" y="2210288"/>
            <a:chExt cx="1440159" cy="1218712"/>
          </a:xfrm>
        </p:grpSpPr>
        <p:grpSp>
          <p:nvGrpSpPr>
            <p:cNvPr id="7" name="그룹 101"/>
            <p:cNvGrpSpPr/>
            <p:nvPr/>
          </p:nvGrpSpPr>
          <p:grpSpPr>
            <a:xfrm>
              <a:off x="8553400" y="2210288"/>
              <a:ext cx="1000132" cy="696887"/>
              <a:chOff x="8058345" y="2322110"/>
              <a:chExt cx="1000132" cy="696887"/>
            </a:xfrm>
          </p:grpSpPr>
          <p:sp>
            <p:nvSpPr>
              <p:cNvPr id="85" name="자유형 84"/>
              <p:cNvSpPr/>
              <p:nvPr/>
            </p:nvSpPr>
            <p:spPr>
              <a:xfrm flipH="1">
                <a:off x="8058345" y="2322110"/>
                <a:ext cx="1000132" cy="696887"/>
              </a:xfrm>
              <a:custGeom>
                <a:avLst/>
                <a:gdLst>
                  <a:gd name="connsiteX0" fmla="*/ 9753 w 602284"/>
                  <a:gd name="connsiteY0" fmla="*/ 0 h 625449"/>
                  <a:gd name="connsiteX1" fmla="*/ 39014 w 602284"/>
                  <a:gd name="connsiteY1" fmla="*/ 285293 h 625449"/>
                  <a:gd name="connsiteX2" fmla="*/ 243839 w 602284"/>
                  <a:gd name="connsiteY2" fmla="*/ 204825 h 625449"/>
                  <a:gd name="connsiteX3" fmla="*/ 382828 w 602284"/>
                  <a:gd name="connsiteY3" fmla="*/ 234086 h 625449"/>
                  <a:gd name="connsiteX4" fmla="*/ 426719 w 602284"/>
                  <a:gd name="connsiteY4" fmla="*/ 416966 h 625449"/>
                  <a:gd name="connsiteX5" fmla="*/ 434034 w 602284"/>
                  <a:gd name="connsiteY5" fmla="*/ 599846 h 625449"/>
                  <a:gd name="connsiteX6" fmla="*/ 602284 w 602284"/>
                  <a:gd name="connsiteY6" fmla="*/ 570585 h 625449"/>
                  <a:gd name="connsiteX7" fmla="*/ 602284 w 602284"/>
                  <a:gd name="connsiteY7" fmla="*/ 570585 h 62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284" h="625449">
                    <a:moveTo>
                      <a:pt x="9753" y="0"/>
                    </a:moveTo>
                    <a:cubicBezTo>
                      <a:pt x="4876" y="125578"/>
                      <a:pt x="0" y="251156"/>
                      <a:pt x="39014" y="285293"/>
                    </a:cubicBezTo>
                    <a:cubicBezTo>
                      <a:pt x="78028" y="319430"/>
                      <a:pt x="186537" y="213359"/>
                      <a:pt x="243839" y="204825"/>
                    </a:cubicBezTo>
                    <a:cubicBezTo>
                      <a:pt x="301141" y="196291"/>
                      <a:pt x="352348" y="198729"/>
                      <a:pt x="382828" y="234086"/>
                    </a:cubicBezTo>
                    <a:cubicBezTo>
                      <a:pt x="413308" y="269443"/>
                      <a:pt x="418185" y="356006"/>
                      <a:pt x="426719" y="416966"/>
                    </a:cubicBezTo>
                    <a:cubicBezTo>
                      <a:pt x="435253" y="477926"/>
                      <a:pt x="404773" y="574243"/>
                      <a:pt x="434034" y="599846"/>
                    </a:cubicBezTo>
                    <a:cubicBezTo>
                      <a:pt x="463295" y="625449"/>
                      <a:pt x="602284" y="570585"/>
                      <a:pt x="602284" y="570585"/>
                    </a:cubicBezTo>
                    <a:lnTo>
                      <a:pt x="602284" y="570585"/>
                    </a:lnTo>
                  </a:path>
                </a:pathLst>
              </a:custGeom>
              <a:noFill/>
              <a:ln w="222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86" name="Line 48"/>
              <p:cNvSpPr>
                <a:spLocks noChangeAspect="1" noChangeShapeType="1"/>
              </p:cNvSpPr>
              <p:nvPr/>
            </p:nvSpPr>
            <p:spPr bwMode="auto">
              <a:xfrm rot="11400000">
                <a:off x="8632851" y="2563232"/>
                <a:ext cx="104775" cy="158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83" name="그림 82" descr="TP_t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003451" y="2552093"/>
              <a:ext cx="241327" cy="24132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4" name="TextBox 83"/>
            <p:cNvSpPr txBox="1"/>
            <p:nvPr/>
          </p:nvSpPr>
          <p:spPr bwMode="auto">
            <a:xfrm>
              <a:off x="8283371" y="3090446"/>
              <a:ext cx="1440159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42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marL="457200" marR="0" indent="-45720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600" dirty="0" smtClean="0">
                  <a:solidFill>
                    <a:srgbClr val="C00000"/>
                  </a:solidFill>
                  <a:latin typeface="휴먼매직체" pitchFamily="18" charset="-127"/>
                  <a:ea typeface="휴먼매직체" pitchFamily="18" charset="-127"/>
                </a:rPr>
                <a:t>reverse path</a:t>
              </a:r>
              <a:endParaRPr kumimoji="1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endParaRPr>
            </a:p>
          </p:txBody>
        </p:sp>
      </p:grpSp>
      <p:pic>
        <p:nvPicPr>
          <p:cNvPr id="56" name="그림 5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370" y="953725"/>
            <a:ext cx="4003563" cy="638830"/>
          </a:xfrm>
          <a:prstGeom prst="rect">
            <a:avLst/>
          </a:prstGeom>
          <a:solidFill>
            <a:schemeClr val="accent2">
              <a:alpha val="46000"/>
            </a:schemeClr>
          </a:solidFill>
          <a:ln/>
          <a:effectLst/>
        </p:spPr>
      </p:pic>
      <p:pic>
        <p:nvPicPr>
          <p:cNvPr id="51" name="그림 50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7495" y="2528900"/>
            <a:ext cx="5142431" cy="378273"/>
          </a:xfrm>
          <a:prstGeom prst="rect">
            <a:avLst/>
          </a:prstGeom>
          <a:noFill/>
          <a:ln/>
          <a:effectLst/>
        </p:spPr>
      </p:pic>
      <p:grpSp>
        <p:nvGrpSpPr>
          <p:cNvPr id="8" name="그룹 44"/>
          <p:cNvGrpSpPr/>
          <p:nvPr/>
        </p:nvGrpSpPr>
        <p:grpSpPr bwMode="auto">
          <a:xfrm>
            <a:off x="5133020" y="5589240"/>
            <a:ext cx="2835315" cy="810090"/>
            <a:chOff x="7023230" y="2483895"/>
            <a:chExt cx="2565285" cy="648000"/>
          </a:xfrm>
        </p:grpSpPr>
        <p:sp>
          <p:nvSpPr>
            <p:cNvPr id="41" name="직사각형 40"/>
            <p:cNvSpPr/>
            <p:nvPr/>
          </p:nvSpPr>
          <p:spPr bwMode="auto">
            <a:xfrm>
              <a:off x="7023230" y="2483895"/>
              <a:ext cx="2565285" cy="648000"/>
            </a:xfrm>
            <a:prstGeom prst="rect">
              <a:avLst/>
            </a:prstGeom>
            <a:solidFill>
              <a:srgbClr val="00B0F0">
                <a:alpha val="24000"/>
              </a:srgbClr>
            </a:solidFill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dirty="0">
                <a:solidFill>
                  <a:srgbClr val="3333CC"/>
                </a:solidFill>
              </a:endParaRPr>
            </a:p>
          </p:txBody>
        </p:sp>
        <p:pic>
          <p:nvPicPr>
            <p:cNvPr id="43" name="그림 42" descr="TP_t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382126" y="2573904"/>
              <a:ext cx="1974748" cy="493250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5" name="그림 44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94757" y="1088740"/>
            <a:ext cx="2205972" cy="377818"/>
          </a:xfrm>
          <a:prstGeom prst="rect">
            <a:avLst/>
          </a:prstGeom>
          <a:solidFill>
            <a:srgbClr val="92D050">
              <a:alpha val="21000"/>
            </a:srgbClr>
          </a:solidFill>
          <a:ln/>
          <a:effectLst/>
        </p:spPr>
      </p:pic>
      <p:sp>
        <p:nvSpPr>
          <p:cNvPr id="64" name="직사각형 63"/>
          <p:cNvSpPr/>
          <p:nvPr/>
        </p:nvSpPr>
        <p:spPr>
          <a:xfrm>
            <a:off x="362490" y="1842210"/>
            <a:ext cx="5625624" cy="461665"/>
          </a:xfrm>
          <a:prstGeom prst="rect">
            <a:avLst/>
          </a:prstGeom>
          <a:solidFill>
            <a:srgbClr val="00B050">
              <a:alpha val="24000"/>
            </a:srgbClr>
          </a:solidFill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Irreversibility (total entropy production)</a:t>
            </a:r>
            <a:endParaRPr lang="ko-KR" altLang="en-US" sz="2400" dirty="0"/>
          </a:p>
        </p:txBody>
      </p:sp>
      <p:pic>
        <p:nvPicPr>
          <p:cNvPr id="67" name="그림 66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7505" y="4419110"/>
            <a:ext cx="4732781" cy="348382"/>
          </a:xfrm>
          <a:prstGeom prst="rect">
            <a:avLst/>
          </a:prstGeom>
          <a:noFill/>
          <a:ln/>
          <a:effectLst/>
        </p:spPr>
      </p:pic>
      <p:pic>
        <p:nvPicPr>
          <p:cNvPr id="76" name="그림 75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7505" y="5049180"/>
            <a:ext cx="8857227" cy="63950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465" y="8620"/>
            <a:ext cx="9132158" cy="1143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FF"/>
                </a:solidFill>
              </a:rPr>
              <a:t>Fluctuation theorems</a:t>
            </a:r>
            <a:endParaRPr lang="ko-KR" altLang="en-US" b="0" dirty="0">
              <a:solidFill>
                <a:srgbClr val="7030A0"/>
              </a:solidFill>
            </a:endParaRPr>
          </a:p>
        </p:txBody>
      </p:sp>
      <p:grpSp>
        <p:nvGrpSpPr>
          <p:cNvPr id="3" name="그룹 64"/>
          <p:cNvGrpSpPr/>
          <p:nvPr/>
        </p:nvGrpSpPr>
        <p:grpSpPr>
          <a:xfrm>
            <a:off x="7878325" y="503675"/>
            <a:ext cx="1575175" cy="1051767"/>
            <a:chOff x="7901889" y="1585792"/>
            <a:chExt cx="1575175" cy="1051767"/>
          </a:xfrm>
        </p:grpSpPr>
        <p:grpSp>
          <p:nvGrpSpPr>
            <p:cNvPr id="4" name="그룹 50"/>
            <p:cNvGrpSpPr/>
            <p:nvPr/>
          </p:nvGrpSpPr>
          <p:grpSpPr>
            <a:xfrm>
              <a:off x="8148355" y="1718810"/>
              <a:ext cx="1089032" cy="803280"/>
              <a:chOff x="500034" y="1928802"/>
              <a:chExt cx="1089032" cy="803280"/>
            </a:xfrm>
          </p:grpSpPr>
          <p:sp>
            <p:nvSpPr>
              <p:cNvPr id="74" name="Oval 67"/>
              <p:cNvSpPr>
                <a:spLocks noChangeArrowheads="1"/>
              </p:cNvSpPr>
              <p:nvPr/>
            </p:nvSpPr>
            <p:spPr bwMode="auto">
              <a:xfrm>
                <a:off x="1500166" y="1928802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5" name="Oval 68"/>
              <p:cNvSpPr>
                <a:spLocks noChangeArrowheads="1"/>
              </p:cNvSpPr>
              <p:nvPr/>
            </p:nvSpPr>
            <p:spPr bwMode="auto">
              <a:xfrm>
                <a:off x="500034" y="2643182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7" name="자유형 76"/>
              <p:cNvSpPr/>
              <p:nvPr/>
            </p:nvSpPr>
            <p:spPr>
              <a:xfrm flipH="1">
                <a:off x="571472" y="2000240"/>
                <a:ext cx="1000132" cy="696887"/>
              </a:xfrm>
              <a:custGeom>
                <a:avLst/>
                <a:gdLst>
                  <a:gd name="connsiteX0" fmla="*/ 9753 w 602284"/>
                  <a:gd name="connsiteY0" fmla="*/ 0 h 625449"/>
                  <a:gd name="connsiteX1" fmla="*/ 39014 w 602284"/>
                  <a:gd name="connsiteY1" fmla="*/ 285293 h 625449"/>
                  <a:gd name="connsiteX2" fmla="*/ 243839 w 602284"/>
                  <a:gd name="connsiteY2" fmla="*/ 204825 h 625449"/>
                  <a:gd name="connsiteX3" fmla="*/ 382828 w 602284"/>
                  <a:gd name="connsiteY3" fmla="*/ 234086 h 625449"/>
                  <a:gd name="connsiteX4" fmla="*/ 426719 w 602284"/>
                  <a:gd name="connsiteY4" fmla="*/ 416966 h 625449"/>
                  <a:gd name="connsiteX5" fmla="*/ 434034 w 602284"/>
                  <a:gd name="connsiteY5" fmla="*/ 599846 h 625449"/>
                  <a:gd name="connsiteX6" fmla="*/ 602284 w 602284"/>
                  <a:gd name="connsiteY6" fmla="*/ 570585 h 625449"/>
                  <a:gd name="connsiteX7" fmla="*/ 602284 w 602284"/>
                  <a:gd name="connsiteY7" fmla="*/ 570585 h 62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284" h="625449">
                    <a:moveTo>
                      <a:pt x="9753" y="0"/>
                    </a:moveTo>
                    <a:cubicBezTo>
                      <a:pt x="4876" y="125578"/>
                      <a:pt x="0" y="251156"/>
                      <a:pt x="39014" y="285293"/>
                    </a:cubicBezTo>
                    <a:cubicBezTo>
                      <a:pt x="78028" y="319430"/>
                      <a:pt x="186537" y="213359"/>
                      <a:pt x="243839" y="204825"/>
                    </a:cubicBezTo>
                    <a:cubicBezTo>
                      <a:pt x="301141" y="196291"/>
                      <a:pt x="352348" y="198729"/>
                      <a:pt x="382828" y="234086"/>
                    </a:cubicBezTo>
                    <a:cubicBezTo>
                      <a:pt x="413308" y="269443"/>
                      <a:pt x="418185" y="356006"/>
                      <a:pt x="426719" y="416966"/>
                    </a:cubicBezTo>
                    <a:cubicBezTo>
                      <a:pt x="435253" y="477926"/>
                      <a:pt x="404773" y="574243"/>
                      <a:pt x="434034" y="599846"/>
                    </a:cubicBezTo>
                    <a:cubicBezTo>
                      <a:pt x="463295" y="625449"/>
                      <a:pt x="602284" y="570585"/>
                      <a:pt x="602284" y="570585"/>
                    </a:cubicBezTo>
                    <a:lnTo>
                      <a:pt x="602284" y="570585"/>
                    </a:lnTo>
                  </a:path>
                </a:pathLst>
              </a:custGeom>
              <a:ln w="22225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Line 48"/>
              <p:cNvSpPr>
                <a:spLocks noChangeAspect="1" noChangeShapeType="1"/>
              </p:cNvSpPr>
              <p:nvPr/>
            </p:nvSpPr>
            <p:spPr bwMode="auto">
              <a:xfrm rot="17700000">
                <a:off x="853414" y="2307231"/>
                <a:ext cx="104775" cy="1588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pic>
          <p:nvPicPr>
            <p:cNvPr id="69" name="그림 68" descr="TP_t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262835" y="1585792"/>
              <a:ext cx="214229" cy="1884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1" name="그림 70" descr="TP_tmp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901889" y="2449324"/>
              <a:ext cx="213976" cy="18823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3" name="그림 72" descr="TP_tmp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411894" y="1811039"/>
              <a:ext cx="241327" cy="18823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" name="그룹 79"/>
          <p:cNvGrpSpPr/>
          <p:nvPr/>
        </p:nvGrpSpPr>
        <p:grpSpPr>
          <a:xfrm>
            <a:off x="7923330" y="710367"/>
            <a:ext cx="1440160" cy="1218712"/>
            <a:chOff x="8283371" y="2210288"/>
            <a:chExt cx="1440159" cy="1218712"/>
          </a:xfrm>
        </p:grpSpPr>
        <p:grpSp>
          <p:nvGrpSpPr>
            <p:cNvPr id="6" name="그룹 101"/>
            <p:cNvGrpSpPr/>
            <p:nvPr/>
          </p:nvGrpSpPr>
          <p:grpSpPr>
            <a:xfrm>
              <a:off x="8553400" y="2210288"/>
              <a:ext cx="1000132" cy="696887"/>
              <a:chOff x="8058345" y="2322110"/>
              <a:chExt cx="1000132" cy="696887"/>
            </a:xfrm>
          </p:grpSpPr>
          <p:sp>
            <p:nvSpPr>
              <p:cNvPr id="85" name="자유형 84"/>
              <p:cNvSpPr/>
              <p:nvPr/>
            </p:nvSpPr>
            <p:spPr>
              <a:xfrm flipH="1">
                <a:off x="8058345" y="2322110"/>
                <a:ext cx="1000132" cy="696887"/>
              </a:xfrm>
              <a:custGeom>
                <a:avLst/>
                <a:gdLst>
                  <a:gd name="connsiteX0" fmla="*/ 9753 w 602284"/>
                  <a:gd name="connsiteY0" fmla="*/ 0 h 625449"/>
                  <a:gd name="connsiteX1" fmla="*/ 39014 w 602284"/>
                  <a:gd name="connsiteY1" fmla="*/ 285293 h 625449"/>
                  <a:gd name="connsiteX2" fmla="*/ 243839 w 602284"/>
                  <a:gd name="connsiteY2" fmla="*/ 204825 h 625449"/>
                  <a:gd name="connsiteX3" fmla="*/ 382828 w 602284"/>
                  <a:gd name="connsiteY3" fmla="*/ 234086 h 625449"/>
                  <a:gd name="connsiteX4" fmla="*/ 426719 w 602284"/>
                  <a:gd name="connsiteY4" fmla="*/ 416966 h 625449"/>
                  <a:gd name="connsiteX5" fmla="*/ 434034 w 602284"/>
                  <a:gd name="connsiteY5" fmla="*/ 599846 h 625449"/>
                  <a:gd name="connsiteX6" fmla="*/ 602284 w 602284"/>
                  <a:gd name="connsiteY6" fmla="*/ 570585 h 625449"/>
                  <a:gd name="connsiteX7" fmla="*/ 602284 w 602284"/>
                  <a:gd name="connsiteY7" fmla="*/ 570585 h 62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284" h="625449">
                    <a:moveTo>
                      <a:pt x="9753" y="0"/>
                    </a:moveTo>
                    <a:cubicBezTo>
                      <a:pt x="4876" y="125578"/>
                      <a:pt x="0" y="251156"/>
                      <a:pt x="39014" y="285293"/>
                    </a:cubicBezTo>
                    <a:cubicBezTo>
                      <a:pt x="78028" y="319430"/>
                      <a:pt x="186537" y="213359"/>
                      <a:pt x="243839" y="204825"/>
                    </a:cubicBezTo>
                    <a:cubicBezTo>
                      <a:pt x="301141" y="196291"/>
                      <a:pt x="352348" y="198729"/>
                      <a:pt x="382828" y="234086"/>
                    </a:cubicBezTo>
                    <a:cubicBezTo>
                      <a:pt x="413308" y="269443"/>
                      <a:pt x="418185" y="356006"/>
                      <a:pt x="426719" y="416966"/>
                    </a:cubicBezTo>
                    <a:cubicBezTo>
                      <a:pt x="435253" y="477926"/>
                      <a:pt x="404773" y="574243"/>
                      <a:pt x="434034" y="599846"/>
                    </a:cubicBezTo>
                    <a:cubicBezTo>
                      <a:pt x="463295" y="625449"/>
                      <a:pt x="602284" y="570585"/>
                      <a:pt x="602284" y="570585"/>
                    </a:cubicBezTo>
                    <a:lnTo>
                      <a:pt x="602284" y="570585"/>
                    </a:lnTo>
                  </a:path>
                </a:pathLst>
              </a:custGeom>
              <a:noFill/>
              <a:ln w="222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86" name="Line 48"/>
              <p:cNvSpPr>
                <a:spLocks noChangeAspect="1" noChangeShapeType="1"/>
              </p:cNvSpPr>
              <p:nvPr/>
            </p:nvSpPr>
            <p:spPr bwMode="auto">
              <a:xfrm rot="11400000">
                <a:off x="8632851" y="2563232"/>
                <a:ext cx="104775" cy="158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83" name="그림 82" descr="TP_t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003451" y="2552093"/>
              <a:ext cx="241327" cy="24132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4" name="TextBox 83"/>
            <p:cNvSpPr txBox="1"/>
            <p:nvPr/>
          </p:nvSpPr>
          <p:spPr bwMode="auto">
            <a:xfrm>
              <a:off x="8283371" y="3090446"/>
              <a:ext cx="1440159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42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marL="457200" marR="0" indent="-45720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600" dirty="0" smtClean="0">
                  <a:solidFill>
                    <a:srgbClr val="C00000"/>
                  </a:solidFill>
                  <a:latin typeface="휴먼매직체" pitchFamily="18" charset="-127"/>
                  <a:ea typeface="휴먼매직체" pitchFamily="18" charset="-127"/>
                </a:rPr>
                <a:t>reverse path</a:t>
              </a:r>
              <a:endParaRPr kumimoji="1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endParaRPr>
            </a:p>
          </p:txBody>
        </p:sp>
      </p:grpSp>
      <p:pic>
        <p:nvPicPr>
          <p:cNvPr id="56" name="그림 5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370" y="953725"/>
            <a:ext cx="4003563" cy="638830"/>
          </a:xfrm>
          <a:prstGeom prst="rect">
            <a:avLst/>
          </a:prstGeom>
          <a:solidFill>
            <a:schemeClr val="accent2">
              <a:alpha val="46000"/>
            </a:schemeClr>
          </a:solidFill>
          <a:ln/>
          <a:effectLst/>
        </p:spPr>
      </p:pic>
      <p:pic>
        <p:nvPicPr>
          <p:cNvPr id="45" name="그림 44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94757" y="1088740"/>
            <a:ext cx="2205972" cy="377818"/>
          </a:xfrm>
          <a:prstGeom prst="rect">
            <a:avLst/>
          </a:prstGeom>
          <a:solidFill>
            <a:srgbClr val="92D050">
              <a:alpha val="21000"/>
            </a:srgbClr>
          </a:solidFill>
          <a:ln/>
          <a:effectLst/>
        </p:spPr>
      </p:pic>
      <p:sp>
        <p:nvSpPr>
          <p:cNvPr id="64" name="직사각형 63"/>
          <p:cNvSpPr/>
          <p:nvPr/>
        </p:nvSpPr>
        <p:spPr>
          <a:xfrm>
            <a:off x="362490" y="1842210"/>
            <a:ext cx="5940660" cy="461665"/>
          </a:xfrm>
          <a:prstGeom prst="rect">
            <a:avLst/>
          </a:prstGeom>
          <a:solidFill>
            <a:srgbClr val="00B050">
              <a:alpha val="24000"/>
            </a:srgbClr>
          </a:solidFill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Work  free-energy relation (dissipated work)</a:t>
            </a:r>
            <a:endParaRPr lang="ko-KR" altLang="en-US" sz="2400" dirty="0"/>
          </a:p>
        </p:txBody>
      </p:sp>
      <p:pic>
        <p:nvPicPr>
          <p:cNvPr id="31" name="그림 3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1902" y="2477175"/>
            <a:ext cx="7959935" cy="726800"/>
          </a:xfrm>
          <a:prstGeom prst="rect">
            <a:avLst/>
          </a:prstGeom>
          <a:noFill/>
          <a:ln/>
          <a:effectLst/>
        </p:spPr>
      </p:pic>
      <p:pic>
        <p:nvPicPr>
          <p:cNvPr id="29" name="그림 28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3078" y="3290277"/>
            <a:ext cx="6767964" cy="639672"/>
          </a:xfrm>
          <a:prstGeom prst="rect">
            <a:avLst/>
          </a:prstGeom>
          <a:noFill/>
          <a:ln/>
          <a:effectLst/>
        </p:spPr>
      </p:pic>
      <p:pic>
        <p:nvPicPr>
          <p:cNvPr id="33" name="그림 32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80861" y="4010081"/>
            <a:ext cx="6362909" cy="319016"/>
          </a:xfrm>
          <a:prstGeom prst="rect">
            <a:avLst/>
          </a:prstGeom>
          <a:noFill/>
          <a:ln/>
          <a:effectLst/>
        </p:spPr>
      </p:pic>
      <p:pic>
        <p:nvPicPr>
          <p:cNvPr id="34" name="그림 33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38365" y="3969060"/>
            <a:ext cx="1364976" cy="319017"/>
          </a:xfrm>
          <a:prstGeom prst="rect">
            <a:avLst/>
          </a:prstGeom>
          <a:noFill/>
          <a:ln/>
          <a:effectLst/>
        </p:spPr>
      </p:pic>
      <p:pic>
        <p:nvPicPr>
          <p:cNvPr id="30" name="그림 29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2056" y="4886316"/>
            <a:ext cx="7668711" cy="522866"/>
          </a:xfrm>
          <a:prstGeom prst="rect">
            <a:avLst/>
          </a:prstGeom>
          <a:noFill/>
          <a:ln/>
          <a:effectLst/>
        </p:spPr>
      </p:pic>
      <p:pic>
        <p:nvPicPr>
          <p:cNvPr id="37" name="그림 36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7515" y="4415128"/>
            <a:ext cx="1133122" cy="319017"/>
          </a:xfrm>
          <a:prstGeom prst="rect">
            <a:avLst/>
          </a:prstGeom>
          <a:noFill/>
          <a:ln/>
          <a:effectLst/>
        </p:spPr>
      </p:pic>
      <p:pic>
        <p:nvPicPr>
          <p:cNvPr id="38" name="그림 37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7515" y="5634245"/>
            <a:ext cx="8014351" cy="639407"/>
          </a:xfrm>
          <a:prstGeom prst="rect">
            <a:avLst/>
          </a:prstGeom>
          <a:noFill/>
          <a:ln/>
          <a:effectLst/>
        </p:spPr>
      </p:pic>
      <p:pic>
        <p:nvPicPr>
          <p:cNvPr id="39" name="그림 38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02538" y="6399329"/>
            <a:ext cx="5488121" cy="31883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465" y="8620"/>
            <a:ext cx="9132158" cy="1143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FF"/>
                </a:solidFill>
              </a:rPr>
              <a:t>Fluctuation theorems</a:t>
            </a:r>
            <a:endParaRPr lang="ko-KR" altLang="en-US" b="0" dirty="0">
              <a:solidFill>
                <a:srgbClr val="7030A0"/>
              </a:solidFill>
            </a:endParaRPr>
          </a:p>
        </p:txBody>
      </p:sp>
      <p:grpSp>
        <p:nvGrpSpPr>
          <p:cNvPr id="3" name="그룹 64"/>
          <p:cNvGrpSpPr/>
          <p:nvPr/>
        </p:nvGrpSpPr>
        <p:grpSpPr>
          <a:xfrm>
            <a:off x="7878325" y="503675"/>
            <a:ext cx="1575175" cy="1051767"/>
            <a:chOff x="7901889" y="1585792"/>
            <a:chExt cx="1575175" cy="1051767"/>
          </a:xfrm>
        </p:grpSpPr>
        <p:grpSp>
          <p:nvGrpSpPr>
            <p:cNvPr id="4" name="그룹 50"/>
            <p:cNvGrpSpPr/>
            <p:nvPr/>
          </p:nvGrpSpPr>
          <p:grpSpPr>
            <a:xfrm>
              <a:off x="8148355" y="1718810"/>
              <a:ext cx="1089032" cy="803280"/>
              <a:chOff x="500034" y="1928802"/>
              <a:chExt cx="1089032" cy="803280"/>
            </a:xfrm>
          </p:grpSpPr>
          <p:sp>
            <p:nvSpPr>
              <p:cNvPr id="74" name="Oval 67"/>
              <p:cNvSpPr>
                <a:spLocks noChangeArrowheads="1"/>
              </p:cNvSpPr>
              <p:nvPr/>
            </p:nvSpPr>
            <p:spPr bwMode="auto">
              <a:xfrm>
                <a:off x="1500166" y="1928802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5" name="Oval 68"/>
              <p:cNvSpPr>
                <a:spLocks noChangeArrowheads="1"/>
              </p:cNvSpPr>
              <p:nvPr/>
            </p:nvSpPr>
            <p:spPr bwMode="auto">
              <a:xfrm>
                <a:off x="500034" y="2643182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7" name="자유형 76"/>
              <p:cNvSpPr/>
              <p:nvPr/>
            </p:nvSpPr>
            <p:spPr>
              <a:xfrm flipH="1">
                <a:off x="571472" y="2000240"/>
                <a:ext cx="1000132" cy="696887"/>
              </a:xfrm>
              <a:custGeom>
                <a:avLst/>
                <a:gdLst>
                  <a:gd name="connsiteX0" fmla="*/ 9753 w 602284"/>
                  <a:gd name="connsiteY0" fmla="*/ 0 h 625449"/>
                  <a:gd name="connsiteX1" fmla="*/ 39014 w 602284"/>
                  <a:gd name="connsiteY1" fmla="*/ 285293 h 625449"/>
                  <a:gd name="connsiteX2" fmla="*/ 243839 w 602284"/>
                  <a:gd name="connsiteY2" fmla="*/ 204825 h 625449"/>
                  <a:gd name="connsiteX3" fmla="*/ 382828 w 602284"/>
                  <a:gd name="connsiteY3" fmla="*/ 234086 h 625449"/>
                  <a:gd name="connsiteX4" fmla="*/ 426719 w 602284"/>
                  <a:gd name="connsiteY4" fmla="*/ 416966 h 625449"/>
                  <a:gd name="connsiteX5" fmla="*/ 434034 w 602284"/>
                  <a:gd name="connsiteY5" fmla="*/ 599846 h 625449"/>
                  <a:gd name="connsiteX6" fmla="*/ 602284 w 602284"/>
                  <a:gd name="connsiteY6" fmla="*/ 570585 h 625449"/>
                  <a:gd name="connsiteX7" fmla="*/ 602284 w 602284"/>
                  <a:gd name="connsiteY7" fmla="*/ 570585 h 62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284" h="625449">
                    <a:moveTo>
                      <a:pt x="9753" y="0"/>
                    </a:moveTo>
                    <a:cubicBezTo>
                      <a:pt x="4876" y="125578"/>
                      <a:pt x="0" y="251156"/>
                      <a:pt x="39014" y="285293"/>
                    </a:cubicBezTo>
                    <a:cubicBezTo>
                      <a:pt x="78028" y="319430"/>
                      <a:pt x="186537" y="213359"/>
                      <a:pt x="243839" y="204825"/>
                    </a:cubicBezTo>
                    <a:cubicBezTo>
                      <a:pt x="301141" y="196291"/>
                      <a:pt x="352348" y="198729"/>
                      <a:pt x="382828" y="234086"/>
                    </a:cubicBezTo>
                    <a:cubicBezTo>
                      <a:pt x="413308" y="269443"/>
                      <a:pt x="418185" y="356006"/>
                      <a:pt x="426719" y="416966"/>
                    </a:cubicBezTo>
                    <a:cubicBezTo>
                      <a:pt x="435253" y="477926"/>
                      <a:pt x="404773" y="574243"/>
                      <a:pt x="434034" y="599846"/>
                    </a:cubicBezTo>
                    <a:cubicBezTo>
                      <a:pt x="463295" y="625449"/>
                      <a:pt x="602284" y="570585"/>
                      <a:pt x="602284" y="570585"/>
                    </a:cubicBezTo>
                    <a:lnTo>
                      <a:pt x="602284" y="570585"/>
                    </a:lnTo>
                  </a:path>
                </a:pathLst>
              </a:custGeom>
              <a:ln w="22225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Line 48"/>
              <p:cNvSpPr>
                <a:spLocks noChangeAspect="1" noChangeShapeType="1"/>
              </p:cNvSpPr>
              <p:nvPr/>
            </p:nvSpPr>
            <p:spPr bwMode="auto">
              <a:xfrm rot="17700000">
                <a:off x="853414" y="2307231"/>
                <a:ext cx="104775" cy="1588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pic>
          <p:nvPicPr>
            <p:cNvPr id="69" name="그림 68" descr="TP_tmp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262835" y="1585792"/>
              <a:ext cx="214229" cy="1884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1" name="그림 70" descr="TP_tmp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901889" y="2449324"/>
              <a:ext cx="213976" cy="18823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3" name="그림 72" descr="TP_tmp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411894" y="1811039"/>
              <a:ext cx="241327" cy="18823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" name="그룹 79"/>
          <p:cNvGrpSpPr/>
          <p:nvPr/>
        </p:nvGrpSpPr>
        <p:grpSpPr>
          <a:xfrm>
            <a:off x="7923330" y="710367"/>
            <a:ext cx="1440160" cy="1218712"/>
            <a:chOff x="8283371" y="2210288"/>
            <a:chExt cx="1440159" cy="1218712"/>
          </a:xfrm>
        </p:grpSpPr>
        <p:grpSp>
          <p:nvGrpSpPr>
            <p:cNvPr id="6" name="그룹 101"/>
            <p:cNvGrpSpPr/>
            <p:nvPr/>
          </p:nvGrpSpPr>
          <p:grpSpPr>
            <a:xfrm>
              <a:off x="8553400" y="2210288"/>
              <a:ext cx="1000132" cy="696887"/>
              <a:chOff x="8058345" y="2322110"/>
              <a:chExt cx="1000132" cy="696887"/>
            </a:xfrm>
          </p:grpSpPr>
          <p:sp>
            <p:nvSpPr>
              <p:cNvPr id="85" name="자유형 84"/>
              <p:cNvSpPr/>
              <p:nvPr/>
            </p:nvSpPr>
            <p:spPr>
              <a:xfrm flipH="1">
                <a:off x="8058345" y="2322110"/>
                <a:ext cx="1000132" cy="696887"/>
              </a:xfrm>
              <a:custGeom>
                <a:avLst/>
                <a:gdLst>
                  <a:gd name="connsiteX0" fmla="*/ 9753 w 602284"/>
                  <a:gd name="connsiteY0" fmla="*/ 0 h 625449"/>
                  <a:gd name="connsiteX1" fmla="*/ 39014 w 602284"/>
                  <a:gd name="connsiteY1" fmla="*/ 285293 h 625449"/>
                  <a:gd name="connsiteX2" fmla="*/ 243839 w 602284"/>
                  <a:gd name="connsiteY2" fmla="*/ 204825 h 625449"/>
                  <a:gd name="connsiteX3" fmla="*/ 382828 w 602284"/>
                  <a:gd name="connsiteY3" fmla="*/ 234086 h 625449"/>
                  <a:gd name="connsiteX4" fmla="*/ 426719 w 602284"/>
                  <a:gd name="connsiteY4" fmla="*/ 416966 h 625449"/>
                  <a:gd name="connsiteX5" fmla="*/ 434034 w 602284"/>
                  <a:gd name="connsiteY5" fmla="*/ 599846 h 625449"/>
                  <a:gd name="connsiteX6" fmla="*/ 602284 w 602284"/>
                  <a:gd name="connsiteY6" fmla="*/ 570585 h 625449"/>
                  <a:gd name="connsiteX7" fmla="*/ 602284 w 602284"/>
                  <a:gd name="connsiteY7" fmla="*/ 570585 h 62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284" h="625449">
                    <a:moveTo>
                      <a:pt x="9753" y="0"/>
                    </a:moveTo>
                    <a:cubicBezTo>
                      <a:pt x="4876" y="125578"/>
                      <a:pt x="0" y="251156"/>
                      <a:pt x="39014" y="285293"/>
                    </a:cubicBezTo>
                    <a:cubicBezTo>
                      <a:pt x="78028" y="319430"/>
                      <a:pt x="186537" y="213359"/>
                      <a:pt x="243839" y="204825"/>
                    </a:cubicBezTo>
                    <a:cubicBezTo>
                      <a:pt x="301141" y="196291"/>
                      <a:pt x="352348" y="198729"/>
                      <a:pt x="382828" y="234086"/>
                    </a:cubicBezTo>
                    <a:cubicBezTo>
                      <a:pt x="413308" y="269443"/>
                      <a:pt x="418185" y="356006"/>
                      <a:pt x="426719" y="416966"/>
                    </a:cubicBezTo>
                    <a:cubicBezTo>
                      <a:pt x="435253" y="477926"/>
                      <a:pt x="404773" y="574243"/>
                      <a:pt x="434034" y="599846"/>
                    </a:cubicBezTo>
                    <a:cubicBezTo>
                      <a:pt x="463295" y="625449"/>
                      <a:pt x="602284" y="570585"/>
                      <a:pt x="602284" y="570585"/>
                    </a:cubicBezTo>
                    <a:lnTo>
                      <a:pt x="602284" y="570585"/>
                    </a:lnTo>
                  </a:path>
                </a:pathLst>
              </a:custGeom>
              <a:noFill/>
              <a:ln w="222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86" name="Line 48"/>
              <p:cNvSpPr>
                <a:spLocks noChangeAspect="1" noChangeShapeType="1"/>
              </p:cNvSpPr>
              <p:nvPr/>
            </p:nvSpPr>
            <p:spPr bwMode="auto">
              <a:xfrm rot="11400000">
                <a:off x="8632851" y="2563232"/>
                <a:ext cx="104775" cy="158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83" name="그림 82" descr="TP_tmp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003451" y="2552093"/>
              <a:ext cx="241327" cy="24132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4" name="TextBox 83"/>
            <p:cNvSpPr txBox="1"/>
            <p:nvPr/>
          </p:nvSpPr>
          <p:spPr bwMode="auto">
            <a:xfrm>
              <a:off x="8283371" y="3090446"/>
              <a:ext cx="1440159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42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marL="457200" marR="0" indent="-45720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600" dirty="0" smtClean="0">
                  <a:solidFill>
                    <a:srgbClr val="C00000"/>
                  </a:solidFill>
                  <a:latin typeface="휴먼매직체" pitchFamily="18" charset="-127"/>
                  <a:ea typeface="휴먼매직체" pitchFamily="18" charset="-127"/>
                </a:rPr>
                <a:t>reverse path</a:t>
              </a:r>
              <a:endParaRPr kumimoji="1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endParaRPr>
            </a:p>
          </p:txBody>
        </p:sp>
      </p:grpSp>
      <p:pic>
        <p:nvPicPr>
          <p:cNvPr id="56" name="그림 5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370" y="953725"/>
            <a:ext cx="4003563" cy="638830"/>
          </a:xfrm>
          <a:prstGeom prst="rect">
            <a:avLst/>
          </a:prstGeom>
          <a:solidFill>
            <a:schemeClr val="accent2">
              <a:alpha val="46000"/>
            </a:schemeClr>
          </a:solidFill>
          <a:ln/>
          <a:effectLst/>
        </p:spPr>
      </p:pic>
      <p:pic>
        <p:nvPicPr>
          <p:cNvPr id="45" name="그림 44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94757" y="1088740"/>
            <a:ext cx="2205972" cy="377818"/>
          </a:xfrm>
          <a:prstGeom prst="rect">
            <a:avLst/>
          </a:prstGeom>
          <a:solidFill>
            <a:srgbClr val="92D050">
              <a:alpha val="21000"/>
            </a:srgbClr>
          </a:solidFill>
          <a:ln/>
          <a:effectLst/>
        </p:spPr>
      </p:pic>
      <p:sp>
        <p:nvSpPr>
          <p:cNvPr id="64" name="직사각형 63"/>
          <p:cNvSpPr/>
          <p:nvPr/>
        </p:nvSpPr>
        <p:spPr>
          <a:xfrm>
            <a:off x="362490" y="1842210"/>
            <a:ext cx="7560840" cy="461665"/>
          </a:xfrm>
          <a:prstGeom prst="rect">
            <a:avLst/>
          </a:prstGeom>
          <a:solidFill>
            <a:srgbClr val="00B050">
              <a:alpha val="24000"/>
            </a:srgbClr>
          </a:solidFill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House-keeping   &amp;   Excess entropy production</a:t>
            </a:r>
            <a:endParaRPr lang="ko-KR" altLang="en-US" sz="2400" dirty="0"/>
          </a:p>
        </p:txBody>
      </p:sp>
      <p:grpSp>
        <p:nvGrpSpPr>
          <p:cNvPr id="29" name="그룹 51"/>
          <p:cNvGrpSpPr/>
          <p:nvPr/>
        </p:nvGrpSpPr>
        <p:grpSpPr>
          <a:xfrm>
            <a:off x="5403051" y="3068960"/>
            <a:ext cx="4365484" cy="830997"/>
            <a:chOff x="1173973" y="5146047"/>
            <a:chExt cx="4500500" cy="830997"/>
          </a:xfrm>
        </p:grpSpPr>
        <p:sp>
          <p:nvSpPr>
            <p:cNvPr id="30" name="직사각형 29"/>
            <p:cNvSpPr/>
            <p:nvPr/>
          </p:nvSpPr>
          <p:spPr>
            <a:xfrm>
              <a:off x="1173973" y="5146047"/>
              <a:ext cx="4500500" cy="830997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663300"/>
                  </a:solidFill>
                  <a:latin typeface="Times New Roman" pitchFamily="18" charset="0"/>
                  <a:cs typeface="Times New Roman" pitchFamily="18" charset="0"/>
                </a:rPr>
                <a:t>NEQ steady state (NESS)               </a:t>
              </a:r>
            </a:p>
            <a:p>
              <a:r>
                <a:rPr lang="en-US" altLang="ko-KR" sz="2400" b="1" dirty="0" smtClean="0">
                  <a:solidFill>
                    <a:srgbClr val="663300"/>
                  </a:solidFill>
                  <a:latin typeface="Times New Roman" pitchFamily="18" charset="0"/>
                  <a:cs typeface="Times New Roman" pitchFamily="18" charset="0"/>
                </a:rPr>
                <a:t> for fixed </a:t>
              </a:r>
              <a:endParaRPr lang="ko-KR" altLang="en-US" b="1" dirty="0">
                <a:solidFill>
                  <a:srgbClr val="663300"/>
                </a:solidFill>
              </a:endParaRPr>
            </a:p>
          </p:txBody>
        </p:sp>
        <p:pic>
          <p:nvPicPr>
            <p:cNvPr id="32" name="그림 31" descr="TP_tmp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692389" y="5296295"/>
              <a:ext cx="747573" cy="29294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0" name="그림 39" descr="TP_tmp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519484" y="5679250"/>
              <a:ext cx="267524" cy="26752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8" name="그림 37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9516" y="3915419"/>
            <a:ext cx="4843365" cy="638706"/>
          </a:xfrm>
          <a:prstGeom prst="rect">
            <a:avLst/>
          </a:prstGeom>
          <a:noFill/>
          <a:ln/>
          <a:effectLst/>
        </p:spPr>
      </p:pic>
      <p:pic>
        <p:nvPicPr>
          <p:cNvPr id="42" name="그림 41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2470" y="2660203"/>
            <a:ext cx="4558259" cy="318747"/>
          </a:xfrm>
          <a:prstGeom prst="rect">
            <a:avLst/>
          </a:prstGeom>
          <a:noFill/>
          <a:ln/>
          <a:effectLst/>
        </p:spPr>
      </p:pic>
      <p:pic>
        <p:nvPicPr>
          <p:cNvPr id="44" name="그림 43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7485" y="3293985"/>
            <a:ext cx="3601533" cy="405978"/>
          </a:xfrm>
          <a:prstGeom prst="rect">
            <a:avLst/>
          </a:prstGeom>
          <a:noFill/>
          <a:ln/>
          <a:effectLst/>
        </p:spPr>
      </p:pic>
      <p:pic>
        <p:nvPicPr>
          <p:cNvPr id="46" name="그림 45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08095" y="5589240"/>
            <a:ext cx="3950378" cy="348511"/>
          </a:xfrm>
          <a:prstGeom prst="rect">
            <a:avLst/>
          </a:prstGeom>
          <a:solidFill>
            <a:srgbClr val="FFFF00">
              <a:alpha val="50000"/>
            </a:srgbClr>
          </a:solidFill>
          <a:ln/>
          <a:effectLst/>
        </p:spPr>
      </p:pic>
      <p:pic>
        <p:nvPicPr>
          <p:cNvPr id="47" name="그림 46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58245" y="3564015"/>
            <a:ext cx="2439122" cy="294238"/>
          </a:xfrm>
          <a:prstGeom prst="rect">
            <a:avLst/>
          </a:prstGeom>
          <a:solidFill>
            <a:srgbClr val="FFFF00">
              <a:alpha val="21000"/>
            </a:srgbClr>
          </a:solidFill>
          <a:ln/>
          <a:effectLst/>
        </p:spPr>
      </p:pic>
      <p:pic>
        <p:nvPicPr>
          <p:cNvPr id="52" name="그림 51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2480" y="4680504"/>
            <a:ext cx="5337623" cy="638706"/>
          </a:xfrm>
          <a:prstGeom prst="rect">
            <a:avLst/>
          </a:prstGeom>
          <a:noFill/>
          <a:ln/>
          <a:effectLst/>
        </p:spPr>
      </p:pic>
      <p:pic>
        <p:nvPicPr>
          <p:cNvPr id="54" name="그림 53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68035" y="2570193"/>
            <a:ext cx="1481719" cy="378274"/>
          </a:xfrm>
          <a:prstGeom prst="rect">
            <a:avLst/>
          </a:prstGeom>
          <a:solidFill>
            <a:srgbClr val="00B050">
              <a:alpha val="23000"/>
            </a:srgbClr>
          </a:solidFill>
          <a:ln/>
          <a:effectLst/>
        </p:spPr>
      </p:pic>
      <p:pic>
        <p:nvPicPr>
          <p:cNvPr id="34" name="그림 33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2510" y="5499230"/>
            <a:ext cx="3365041" cy="551845"/>
          </a:xfrm>
          <a:prstGeom prst="rect">
            <a:avLst/>
          </a:prstGeom>
          <a:solidFill>
            <a:srgbClr val="00B050">
              <a:alpha val="31000"/>
            </a:srgbClr>
          </a:solidFill>
          <a:ln/>
          <a:effectLst/>
        </p:spPr>
      </p:pic>
      <p:pic>
        <p:nvPicPr>
          <p:cNvPr id="60" name="그림 59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38195" y="3969060"/>
            <a:ext cx="3745278" cy="639311"/>
          </a:xfrm>
          <a:prstGeom prst="rect">
            <a:avLst/>
          </a:prstGeom>
          <a:noFill/>
          <a:ln/>
          <a:effectLst/>
        </p:spPr>
      </p:pic>
      <p:pic>
        <p:nvPicPr>
          <p:cNvPr id="36" name="그림 35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97905" y="5601025"/>
            <a:ext cx="1296687" cy="312438"/>
          </a:xfrm>
          <a:prstGeom prst="rect">
            <a:avLst/>
          </a:prstGeom>
          <a:solidFill>
            <a:srgbClr val="0000FF">
              <a:alpha val="14000"/>
            </a:srgbClr>
          </a:solidFill>
          <a:ln/>
          <a:effectLst/>
        </p:spPr>
      </p:pic>
      <p:pic>
        <p:nvPicPr>
          <p:cNvPr id="62" name="그림 61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63376" y="4689140"/>
            <a:ext cx="4063698" cy="667123"/>
          </a:xfrm>
          <a:prstGeom prst="rect">
            <a:avLst/>
          </a:prstGeom>
          <a:noFill/>
          <a:ln/>
          <a:effectLst/>
        </p:spPr>
      </p:pic>
      <p:pic>
        <p:nvPicPr>
          <p:cNvPr id="80" name="그림 79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00522" y="6191582"/>
            <a:ext cx="5258023" cy="522838"/>
          </a:xfrm>
          <a:prstGeom prst="rect">
            <a:avLst/>
          </a:prstGeom>
          <a:solidFill>
            <a:srgbClr val="FFFF00">
              <a:alpha val="50000"/>
            </a:srgbClr>
          </a:solidFill>
          <a:ln/>
          <a:effectLst/>
        </p:spPr>
      </p:pic>
      <p:pic>
        <p:nvPicPr>
          <p:cNvPr id="48" name="그림 47" descr="TP_t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7825" y="6264314"/>
            <a:ext cx="2584955" cy="406132"/>
          </a:xfrm>
          <a:prstGeom prst="rect">
            <a:avLst/>
          </a:prstGeom>
          <a:solidFill>
            <a:srgbClr val="00B0F0">
              <a:alpha val="50000"/>
            </a:srgbClr>
          </a:solidFill>
          <a:ln/>
          <a:effectLst/>
        </p:spPr>
      </p:pic>
      <p:pic>
        <p:nvPicPr>
          <p:cNvPr id="43" name="그림 42" descr="TP_t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94577" y="6309320"/>
            <a:ext cx="1598383" cy="291090"/>
          </a:xfrm>
          <a:prstGeom prst="rect">
            <a:avLst/>
          </a:prstGeom>
          <a:solidFill>
            <a:srgbClr val="00B0F0">
              <a:alpha val="50000"/>
            </a:srgbClr>
          </a:solidFill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2500" y="170765"/>
            <a:ext cx="9132158" cy="1143000"/>
          </a:xfrm>
          <a:solidFill>
            <a:schemeClr val="accent5">
              <a:lumMod val="20000"/>
              <a:lumOff val="80000"/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rgbClr val="0000FF"/>
                </a:solidFill>
              </a:rPr>
              <a:t>Dynamic processes with odd-parity variables?</a:t>
            </a:r>
            <a:endParaRPr lang="ko-KR" altLang="en-US" sz="3600" b="0" dirty="0">
              <a:solidFill>
                <a:srgbClr val="0000FF"/>
              </a:solidFill>
            </a:endParaRPr>
          </a:p>
        </p:txBody>
      </p:sp>
      <p:pic>
        <p:nvPicPr>
          <p:cNvPr id="36" name="그림 3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7511" y="1448779"/>
            <a:ext cx="9476009" cy="421206"/>
          </a:xfrm>
          <a:prstGeom prst="rect">
            <a:avLst/>
          </a:prstGeom>
          <a:noFill/>
          <a:ln/>
          <a:effectLst/>
        </p:spPr>
      </p:pic>
      <p:pic>
        <p:nvPicPr>
          <p:cNvPr id="79" name="그림 7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63252" y="2528900"/>
            <a:ext cx="4123426" cy="386967"/>
          </a:xfrm>
          <a:prstGeom prst="rect">
            <a:avLst/>
          </a:prstGeom>
          <a:noFill/>
          <a:ln/>
          <a:effectLst/>
        </p:spPr>
      </p:pic>
      <p:pic>
        <p:nvPicPr>
          <p:cNvPr id="46" name="그림 4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2530" y="2933945"/>
            <a:ext cx="3560471" cy="353296"/>
          </a:xfrm>
          <a:prstGeom prst="rect">
            <a:avLst/>
          </a:prstGeom>
          <a:solidFill>
            <a:srgbClr val="92D050">
              <a:alpha val="60000"/>
            </a:srgbClr>
          </a:solidFill>
          <a:ln/>
          <a:effectLst/>
        </p:spPr>
      </p:pic>
      <p:pic>
        <p:nvPicPr>
          <p:cNvPr id="74" name="그림 7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2470" y="5236016"/>
            <a:ext cx="9694057" cy="387085"/>
          </a:xfrm>
          <a:prstGeom prst="rect">
            <a:avLst/>
          </a:prstGeom>
          <a:noFill/>
          <a:ln/>
          <a:effectLst/>
        </p:spPr>
      </p:pic>
      <p:pic>
        <p:nvPicPr>
          <p:cNvPr id="39" name="그림 3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6460" y="1943835"/>
            <a:ext cx="821165" cy="261906"/>
          </a:xfrm>
          <a:prstGeom prst="rect">
            <a:avLst/>
          </a:prstGeom>
          <a:solidFill>
            <a:schemeClr val="tx2">
              <a:alpha val="15000"/>
            </a:schemeClr>
          </a:solidFill>
          <a:ln/>
          <a:effectLst/>
        </p:spPr>
      </p:pic>
      <p:pic>
        <p:nvPicPr>
          <p:cNvPr id="78" name="그림 77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06982" y="1988840"/>
            <a:ext cx="3709321" cy="427467"/>
          </a:xfrm>
          <a:prstGeom prst="rect">
            <a:avLst/>
          </a:prstGeom>
          <a:noFill/>
          <a:ln/>
          <a:effectLst/>
        </p:spPr>
      </p:pic>
      <p:pic>
        <p:nvPicPr>
          <p:cNvPr id="51" name="그림 50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8601" y="2393885"/>
            <a:ext cx="3281270" cy="360211"/>
          </a:xfrm>
          <a:prstGeom prst="rect">
            <a:avLst/>
          </a:prstGeom>
          <a:solidFill>
            <a:schemeClr val="tx2">
              <a:alpha val="15000"/>
            </a:schemeClr>
          </a:solidFill>
          <a:ln/>
          <a:effectLst/>
        </p:spPr>
      </p:pic>
      <p:pic>
        <p:nvPicPr>
          <p:cNvPr id="86" name="그림 85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7475" y="3719593"/>
            <a:ext cx="8557631" cy="384482"/>
          </a:xfrm>
          <a:prstGeom prst="rect">
            <a:avLst/>
          </a:prstGeom>
          <a:noFill/>
          <a:ln/>
          <a:effectLst/>
        </p:spPr>
      </p:pic>
      <p:pic>
        <p:nvPicPr>
          <p:cNvPr id="60" name="그림 59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04651" y="4239090"/>
            <a:ext cx="1214384" cy="360181"/>
          </a:xfrm>
          <a:prstGeom prst="rect">
            <a:avLst/>
          </a:prstGeom>
          <a:solidFill>
            <a:schemeClr val="tx2">
              <a:alpha val="15000"/>
            </a:schemeClr>
          </a:solidFill>
          <a:ln/>
          <a:effectLst/>
        </p:spPr>
      </p:pic>
      <p:pic>
        <p:nvPicPr>
          <p:cNvPr id="55" name="그림 54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2520" y="4239090"/>
            <a:ext cx="3971663" cy="360344"/>
          </a:xfrm>
          <a:prstGeom prst="rect">
            <a:avLst/>
          </a:prstGeom>
          <a:solidFill>
            <a:schemeClr val="tx2">
              <a:alpha val="15000"/>
            </a:schemeClr>
          </a:solidFill>
          <a:ln/>
          <a:effectLst/>
        </p:spPr>
      </p:pic>
      <p:pic>
        <p:nvPicPr>
          <p:cNvPr id="90" name="그림 89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61667" y="4238950"/>
            <a:ext cx="1343749" cy="360037"/>
          </a:xfrm>
          <a:prstGeom prst="rect">
            <a:avLst/>
          </a:prstGeom>
          <a:solidFill>
            <a:schemeClr val="tx2">
              <a:alpha val="15000"/>
            </a:schemeClr>
          </a:solidFill>
          <a:ln/>
          <a:effectLst/>
        </p:spPr>
      </p:pic>
      <p:pic>
        <p:nvPicPr>
          <p:cNvPr id="19" name="그림 18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134" y="5731071"/>
            <a:ext cx="9836416" cy="387110"/>
          </a:xfrm>
          <a:prstGeom prst="rect">
            <a:avLst/>
          </a:prstGeom>
          <a:noFill/>
          <a:ln/>
          <a:effectLst/>
        </p:spPr>
      </p:pic>
      <p:pic>
        <p:nvPicPr>
          <p:cNvPr id="22" name="그림 21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79357" y="6226126"/>
            <a:ext cx="8883573" cy="387069"/>
          </a:xfrm>
          <a:prstGeom prst="rect">
            <a:avLst/>
          </a:prstGeom>
          <a:noFill/>
          <a:ln/>
          <a:effectLst/>
        </p:spPr>
      </p:pic>
      <p:pic>
        <p:nvPicPr>
          <p:cNvPr id="70" name="그림 69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7505" y="4779150"/>
            <a:ext cx="3807650" cy="387110"/>
          </a:xfrm>
          <a:prstGeom prst="rect">
            <a:avLst/>
          </a:prstGeom>
          <a:noFill/>
          <a:ln/>
          <a:effectLst/>
        </p:spPr>
      </p:pic>
      <p:pic>
        <p:nvPicPr>
          <p:cNvPr id="84" name="그림 83" descr="TP_t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59215" y="2978949"/>
            <a:ext cx="4584057" cy="387116"/>
          </a:xfrm>
          <a:prstGeom prst="rect">
            <a:avLst/>
          </a:prstGeom>
          <a:solidFill>
            <a:srgbClr val="92D050">
              <a:alpha val="26000"/>
            </a:srgbClr>
          </a:solidFill>
          <a:ln/>
          <a:effectLst/>
        </p:spPr>
      </p:pic>
      <p:pic>
        <p:nvPicPr>
          <p:cNvPr id="89" name="그림 88" descr="TP_t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2530" y="3293983"/>
            <a:ext cx="3665538" cy="35322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1082570" y="4554125"/>
            <a:ext cx="2835315" cy="36000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87514" y="2759197"/>
            <a:ext cx="900101" cy="36000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547955" y="2467911"/>
            <a:ext cx="2835315" cy="36000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872880" y="2174132"/>
            <a:ext cx="1890210" cy="36000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825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82550" y="6570585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82550" y="762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98234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335" y="91232"/>
            <a:ext cx="1485165" cy="8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5" name="Picture 1" descr="http://home.kias.re.kr/MKG/upload/temp/BodyFile_530afa80a96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3320" y="1223755"/>
            <a:ext cx="1714500" cy="1495425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587515" y="1853825"/>
            <a:ext cx="70657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dirty="0" smtClean="0">
                <a:solidFill>
                  <a:srgbClr val="3C3C3C"/>
                </a:solidFill>
                <a:latin typeface="Comic Sans MS"/>
              </a:rPr>
              <a:t>whose dynamics are manifested over a broad spectrum of length and time scales, are driven systems. Because active systems are maintained in non-equilibrium steady states without relaxing to equilibrium, conventional approaches based on equilibrium statistical thermodynamics are inadequate to describe the dynamics.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42510" y="1313765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Comic Sans MS"/>
              </a:rPr>
              <a:t>Active systems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47650" y="838200"/>
            <a:ext cx="94107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30200" y="228600"/>
            <a:ext cx="6026150" cy="3762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i="1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  </a:t>
            </a:r>
            <a:r>
              <a:rPr kumimoji="1" lang="en-US" altLang="ko-KR" b="1" dirty="0" err="1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Hyunggyu</a:t>
            </a:r>
            <a:r>
              <a:rPr kumimoji="1" lang="en-US" altLang="ko-KR" b="1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en-US" altLang="ko-KR" b="1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Park    </a:t>
            </a:r>
            <a:r>
              <a:rPr kumimoji="1"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박</a:t>
            </a:r>
            <a:r>
              <a:rPr kumimoji="1"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형  </a:t>
            </a:r>
            <a:r>
              <a:rPr kumimoji="1" lang="ko-KR" altLang="en-US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규</a:t>
            </a:r>
            <a:r>
              <a:rPr kumimoji="1"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endParaRPr kumimoji="1" lang="en-US" altLang="ko-KR" b="1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22530" y="4014065"/>
            <a:ext cx="7065786" cy="1354217"/>
          </a:xfrm>
          <a:prstGeom prst="rect">
            <a:avLst/>
          </a:prstGeom>
          <a:ln w="50800">
            <a:solidFill>
              <a:schemeClr val="accent1">
                <a:alpha val="51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dirty="0" smtClean="0">
                <a:solidFill>
                  <a:srgbClr val="3C3C3C"/>
                </a:solidFill>
                <a:latin typeface="Comic Sans MS"/>
              </a:rPr>
              <a:t> </a:t>
            </a:r>
            <a:r>
              <a:rPr lang="en-US" altLang="ko-KR" sz="2000" dirty="0" err="1" smtClean="0">
                <a:solidFill>
                  <a:srgbClr val="3C3C3C"/>
                </a:solidFill>
                <a:latin typeface="Comic Sans MS"/>
              </a:rPr>
              <a:t>Nonequilibrium</a:t>
            </a:r>
            <a:r>
              <a:rPr lang="en-US" altLang="ko-KR" sz="2000" dirty="0" smtClean="0">
                <a:solidFill>
                  <a:srgbClr val="3C3C3C"/>
                </a:solidFill>
                <a:latin typeface="Comic Sans MS"/>
              </a:rPr>
              <a:t> Thermodynamics far from EQ</a:t>
            </a:r>
          </a:p>
          <a:p>
            <a:pPr lvl="0">
              <a:buFont typeface="Wingdings" pitchFamily="2" charset="2"/>
              <a:buChar char="u"/>
              <a:defRPr/>
            </a:pPr>
            <a:endParaRPr lang="en-US" altLang="ko-KR" sz="1400" dirty="0" smtClean="0">
              <a:solidFill>
                <a:srgbClr val="3C3C3C"/>
              </a:solidFill>
              <a:latin typeface="Comic Sans MS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u"/>
              <a:defRPr/>
            </a:pPr>
            <a:r>
              <a:rPr lang="en-US" altLang="ko-KR" sz="2000" dirty="0" smtClean="0">
                <a:solidFill>
                  <a:srgbClr val="3C3C3C"/>
                </a:solidFill>
                <a:latin typeface="Comic Sans MS"/>
              </a:rPr>
              <a:t>  Fluctuation Theorems</a:t>
            </a:r>
          </a:p>
          <a:p>
            <a:pPr lvl="0">
              <a:buClr>
                <a:srgbClr val="FF00FF"/>
              </a:buClr>
              <a:buFont typeface="Wingdings" pitchFamily="2" charset="2"/>
              <a:buChar char="u"/>
              <a:defRPr/>
            </a:pPr>
            <a:endParaRPr lang="en-US" altLang="ko-KR" sz="800" dirty="0" smtClean="0">
              <a:solidFill>
                <a:srgbClr val="3C3C3C"/>
              </a:solidFill>
              <a:latin typeface="Comic Sans MS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u"/>
              <a:defRPr/>
            </a:pPr>
            <a:r>
              <a:rPr lang="en-US" altLang="ko-KR" sz="2000" dirty="0" smtClean="0">
                <a:solidFill>
                  <a:srgbClr val="3C3C3C"/>
                </a:solidFill>
                <a:latin typeface="Comic Sans MS"/>
              </a:rPr>
              <a:t>  Breakdown  of Fluctuation Dissipation Theorems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407495" y="5679250"/>
            <a:ext cx="227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Comic Sans MS"/>
              </a:rPr>
              <a:t>Active matter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840214" y="5589240"/>
            <a:ext cx="70657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dirty="0" smtClean="0">
                <a:solidFill>
                  <a:srgbClr val="3C3C3C"/>
                </a:solidFill>
                <a:latin typeface="Comic Sans MS"/>
              </a:rPr>
              <a:t>Assemblage of self-propelled particles, which convert energy locally into directed/persistent/non-random motion.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4" grpId="0" animBg="1"/>
      <p:bldP spid="16" grpId="0" build="allAtOnce"/>
      <p:bldP spid="21" grpId="0" uiExpand="1" build="p" animBg="1"/>
      <p:bldP spid="30" grpId="0"/>
      <p:bldP spid="31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2500" y="188640"/>
            <a:ext cx="9132158" cy="1143000"/>
          </a:xfrm>
          <a:solidFill>
            <a:srgbClr val="FFFF00">
              <a:alpha val="64000"/>
            </a:srgbClr>
          </a:solidFill>
        </p:spPr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rgbClr val="0000FF"/>
                </a:solidFill>
              </a:rPr>
              <a:t>If odd-parity variables are introduced ???</a:t>
            </a:r>
            <a:endParaRPr lang="ko-KR" altLang="en-US" sz="3600" b="0" dirty="0">
              <a:solidFill>
                <a:srgbClr val="0000FF"/>
              </a:solidFill>
            </a:endParaRPr>
          </a:p>
        </p:txBody>
      </p:sp>
      <p:pic>
        <p:nvPicPr>
          <p:cNvPr id="147" name="그림 14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2470" y="1538790"/>
            <a:ext cx="3657684" cy="418347"/>
          </a:xfrm>
          <a:prstGeom prst="rect">
            <a:avLst/>
          </a:prstGeom>
          <a:noFill/>
          <a:ln/>
          <a:effectLst/>
        </p:spPr>
      </p:pic>
      <p:pic>
        <p:nvPicPr>
          <p:cNvPr id="150" name="그림 14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2470" y="3789040"/>
            <a:ext cx="5525391" cy="418347"/>
          </a:xfrm>
          <a:prstGeom prst="rect">
            <a:avLst/>
          </a:prstGeom>
          <a:noFill/>
          <a:ln/>
          <a:effectLst/>
        </p:spPr>
      </p:pic>
      <p:pic>
        <p:nvPicPr>
          <p:cNvPr id="153" name="그림 15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97905" y="1538790"/>
            <a:ext cx="875559" cy="304044"/>
          </a:xfrm>
          <a:prstGeom prst="rect">
            <a:avLst/>
          </a:prstGeom>
          <a:solidFill>
            <a:srgbClr val="FF00FF">
              <a:alpha val="31000"/>
            </a:srgbClr>
          </a:solidFill>
          <a:ln/>
          <a:effectLst/>
        </p:spPr>
      </p:pic>
      <p:pic>
        <p:nvPicPr>
          <p:cNvPr id="156" name="그림 15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98105" y="3789040"/>
            <a:ext cx="1943145" cy="304044"/>
          </a:xfrm>
          <a:prstGeom prst="rect">
            <a:avLst/>
          </a:prstGeom>
          <a:solidFill>
            <a:srgbClr val="FF00FF">
              <a:alpha val="31000"/>
            </a:srgbClr>
          </a:solidFill>
          <a:ln/>
          <a:effectLst/>
        </p:spPr>
      </p:pic>
      <p:pic>
        <p:nvPicPr>
          <p:cNvPr id="10" name="그림 9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7545" y="2078850"/>
            <a:ext cx="3961647" cy="381762"/>
          </a:xfrm>
          <a:prstGeom prst="rect">
            <a:avLst/>
          </a:prstGeom>
          <a:solidFill>
            <a:srgbClr val="0000FF">
              <a:alpha val="10000"/>
            </a:srgbClr>
          </a:solidFill>
          <a:ln/>
          <a:effectLst/>
        </p:spPr>
      </p:pic>
      <p:pic>
        <p:nvPicPr>
          <p:cNvPr id="14" name="그림 13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7400" y="4419110"/>
            <a:ext cx="1638755" cy="381690"/>
          </a:xfrm>
          <a:prstGeom prst="rect">
            <a:avLst/>
          </a:prstGeom>
          <a:solidFill>
            <a:srgbClr val="0000FF">
              <a:alpha val="10000"/>
            </a:srgbClr>
          </a:solidFill>
          <a:ln/>
          <a:effectLst/>
        </p:spPr>
      </p:pic>
      <p:pic>
        <p:nvPicPr>
          <p:cNvPr id="15" name="그림 14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07795" y="4442465"/>
            <a:ext cx="4114032" cy="381690"/>
          </a:xfrm>
          <a:prstGeom prst="rect">
            <a:avLst/>
          </a:prstGeom>
          <a:solidFill>
            <a:srgbClr val="0000FF">
              <a:alpha val="10000"/>
            </a:srgbClr>
          </a:solidFill>
          <a:ln/>
          <a:effectLst/>
        </p:spPr>
      </p:pic>
      <p:pic>
        <p:nvPicPr>
          <p:cNvPr id="38" name="그림 37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2936" y="5049179"/>
            <a:ext cx="3845875" cy="381616"/>
          </a:xfrm>
          <a:prstGeom prst="rect">
            <a:avLst/>
          </a:prstGeom>
          <a:solidFill>
            <a:srgbClr val="0000FF">
              <a:alpha val="10000"/>
            </a:srgbClr>
          </a:solidFill>
          <a:ln/>
          <a:effectLst/>
        </p:spPr>
      </p:pic>
      <p:pic>
        <p:nvPicPr>
          <p:cNvPr id="19" name="그림 18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2560" y="5634245"/>
            <a:ext cx="1982515" cy="381868"/>
          </a:xfrm>
          <a:prstGeom prst="rect">
            <a:avLst/>
          </a:prstGeom>
          <a:solidFill>
            <a:srgbClr val="0000FF">
              <a:alpha val="10000"/>
            </a:srgbClr>
          </a:solidFill>
          <a:ln/>
          <a:effectLst/>
        </p:spPr>
      </p:pic>
      <p:pic>
        <p:nvPicPr>
          <p:cNvPr id="21" name="그림 20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67835" y="5634245"/>
            <a:ext cx="2324433" cy="381691"/>
          </a:xfrm>
          <a:prstGeom prst="rect">
            <a:avLst/>
          </a:prstGeom>
          <a:solidFill>
            <a:srgbClr val="0000FF">
              <a:alpha val="10000"/>
            </a:srgbClr>
          </a:solidFill>
          <a:ln/>
          <a:effectLst/>
        </p:spPr>
      </p:pic>
      <p:pic>
        <p:nvPicPr>
          <p:cNvPr id="30" name="그림 29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83270" y="4464115"/>
            <a:ext cx="1364254" cy="318848"/>
          </a:xfrm>
          <a:prstGeom prst="rect">
            <a:avLst/>
          </a:prstGeom>
          <a:solidFill>
            <a:schemeClr val="accent2">
              <a:alpha val="31000"/>
            </a:schemeClr>
          </a:solidFill>
          <a:ln/>
          <a:effectLst/>
        </p:spPr>
      </p:pic>
      <p:pic>
        <p:nvPicPr>
          <p:cNvPr id="37" name="그림 36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13040" y="5049180"/>
            <a:ext cx="3443013" cy="360040"/>
          </a:xfrm>
          <a:prstGeom prst="rect">
            <a:avLst/>
          </a:prstGeom>
          <a:solidFill>
            <a:srgbClr val="FFFF00">
              <a:alpha val="59000"/>
            </a:srgbClr>
          </a:solidFill>
          <a:ln/>
          <a:effectLst/>
        </p:spPr>
      </p:pic>
      <p:pic>
        <p:nvPicPr>
          <p:cNvPr id="31" name="그림 30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97905" y="2708920"/>
            <a:ext cx="2018603" cy="418351"/>
          </a:xfrm>
          <a:prstGeom prst="rect">
            <a:avLst/>
          </a:prstGeom>
          <a:solidFill>
            <a:srgbClr val="0000FF">
              <a:alpha val="10000"/>
            </a:srgbClr>
          </a:solidFill>
          <a:ln/>
          <a:effectLst/>
        </p:spPr>
      </p:pic>
      <p:pic>
        <p:nvPicPr>
          <p:cNvPr id="32" name="그림 31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18185" y="2708920"/>
            <a:ext cx="1943163" cy="418351"/>
          </a:xfrm>
          <a:prstGeom prst="rect">
            <a:avLst/>
          </a:prstGeom>
          <a:solidFill>
            <a:srgbClr val="0000FF">
              <a:alpha val="10000"/>
            </a:srgbClr>
          </a:solidFill>
          <a:ln/>
          <a:effectLst/>
        </p:spPr>
      </p:pic>
      <p:pic>
        <p:nvPicPr>
          <p:cNvPr id="35" name="그림 34" descr="TP_t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68335" y="2663915"/>
            <a:ext cx="270030" cy="595368"/>
          </a:xfrm>
          <a:prstGeom prst="rect">
            <a:avLst/>
          </a:prstGeom>
          <a:solidFill>
            <a:srgbClr val="92D050">
              <a:alpha val="18000"/>
            </a:srgbClr>
          </a:solidFill>
          <a:ln/>
          <a:effectLst/>
        </p:spPr>
      </p:pic>
      <p:pic>
        <p:nvPicPr>
          <p:cNvPr id="41" name="그림 40" descr="TP_t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9983" y="2618909"/>
            <a:ext cx="2787862" cy="328562"/>
          </a:xfrm>
          <a:prstGeom prst="rect">
            <a:avLst/>
          </a:prstGeom>
          <a:solidFill>
            <a:srgbClr val="FFFF00">
              <a:alpha val="20000"/>
            </a:srgbClr>
          </a:solidFill>
          <a:ln/>
          <a:effectLst/>
        </p:spPr>
      </p:pic>
      <p:pic>
        <p:nvPicPr>
          <p:cNvPr id="42" name="그림 41" descr="TP_t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13040" y="2123855"/>
            <a:ext cx="4098055" cy="360030"/>
          </a:xfrm>
          <a:prstGeom prst="rect">
            <a:avLst/>
          </a:prstGeom>
          <a:solidFill>
            <a:srgbClr val="FFFF00">
              <a:alpha val="20000"/>
            </a:srgbClr>
          </a:solidFill>
          <a:ln/>
          <a:effectLst/>
        </p:spPr>
      </p:pic>
      <p:pic>
        <p:nvPicPr>
          <p:cNvPr id="23" name="그림 22" descr="TP_t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8255" y="2663914"/>
            <a:ext cx="3877167" cy="387081"/>
          </a:xfrm>
          <a:prstGeom prst="rect">
            <a:avLst/>
          </a:prstGeom>
          <a:noFill/>
          <a:ln/>
          <a:effectLst/>
        </p:spPr>
      </p:pic>
      <p:pic>
        <p:nvPicPr>
          <p:cNvPr id="45" name="그림 44" descr="TP_t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7545" y="3293985"/>
            <a:ext cx="3428406" cy="250959"/>
          </a:xfrm>
          <a:prstGeom prst="rect">
            <a:avLst/>
          </a:prstGeom>
          <a:noFill/>
          <a:ln/>
          <a:effectLst/>
        </p:spPr>
      </p:pic>
      <p:pic>
        <p:nvPicPr>
          <p:cNvPr id="46" name="그림 45" descr="TP_t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7525" y="6309320"/>
            <a:ext cx="2719483" cy="2509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47650" y="593685"/>
            <a:ext cx="94107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30223" y="98630"/>
            <a:ext cx="3710150" cy="46166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rPr>
              <a:t>Ending</a:t>
            </a: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825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 flipV="1">
            <a:off x="82550" y="67056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82550" y="762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98234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7602" y="728700"/>
            <a:ext cx="9415928" cy="6247864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0">
              <a:buFont typeface="Wingdings" pitchFamily="2" charset="2"/>
              <a:buChar char="v"/>
              <a:defRPr/>
            </a:pPr>
            <a:r>
              <a:rPr lang="en-US" altLang="ko-KR" sz="2000" kern="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Remarkable equality </a:t>
            </a:r>
            <a:r>
              <a:rPr lang="en-US" altLang="ko-KR" sz="2000" kern="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in non-equilibrium (NEQ) dynamic processes, including Entropy production, NEQ work and EQ free energy.</a:t>
            </a:r>
          </a:p>
          <a:p>
            <a:pPr marL="457200" indent="-457200" latinLnBrk="0">
              <a:buFont typeface="Wingdings" pitchFamily="2" charset="2"/>
              <a:buChar char="v"/>
              <a:defRPr/>
            </a:pPr>
            <a:endParaRPr lang="en-US" altLang="ko-KR" sz="1000" kern="0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457200" indent="-457200" latinLnBrk="0">
              <a:buFont typeface="Wingdings" pitchFamily="2" charset="2"/>
              <a:buChar char="v"/>
              <a:defRPr/>
            </a:pPr>
            <a:r>
              <a:rPr lang="en-US" altLang="ko-KR" sz="2000" kern="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Turns out quite </a:t>
            </a:r>
            <a:r>
              <a:rPr lang="en-US" altLang="ko-KR" sz="2000" kern="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robust</a:t>
            </a:r>
            <a:r>
              <a:rPr lang="en-US" altLang="ko-KR" sz="2000" kern="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, ranging over non-conservative deterministic system, stochastic </a:t>
            </a:r>
            <a:r>
              <a:rPr lang="en-US" altLang="ko-KR" sz="2000" kern="0" dirty="0" err="1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Langevin</a:t>
            </a:r>
            <a:r>
              <a:rPr lang="en-US" altLang="ko-KR" sz="2000" kern="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system, Brownian motion, discrete Markov processes, and so on. </a:t>
            </a:r>
          </a:p>
          <a:p>
            <a:pPr marL="457200" indent="-457200" latinLnBrk="0">
              <a:buFont typeface="Wingdings" pitchFamily="2" charset="2"/>
              <a:buChar char="v"/>
              <a:defRPr/>
            </a:pPr>
            <a:endParaRPr lang="en-US" altLang="ko-KR" sz="1000" kern="0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457200" indent="-457200" latinLnBrk="0">
              <a:buFont typeface="Wingdings" pitchFamily="2" charset="2"/>
              <a:buChar char="v"/>
              <a:defRPr/>
            </a:pPr>
            <a:r>
              <a:rPr lang="en-US" altLang="ko-KR" sz="2000" kern="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Still </a:t>
            </a:r>
            <a:r>
              <a:rPr lang="en-US" altLang="ko-KR" sz="2000" kern="0" dirty="0" smtClean="0">
                <a:solidFill>
                  <a:srgbClr val="3333CC"/>
                </a:solidFill>
                <a:latin typeface="휴먼매직체" pitchFamily="18" charset="-127"/>
                <a:ea typeface="휴먼매직체" pitchFamily="18" charset="-127"/>
              </a:rPr>
              <a:t>source of NEQ are so diverse </a:t>
            </a:r>
            <a:r>
              <a:rPr lang="en-US" altLang="ko-KR" sz="2000" kern="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such as global driving force, non-adiabatic volume change, multiple heat reservoirs, multiplicative noises, nonlinear drag force (</a:t>
            </a:r>
            <a:r>
              <a:rPr lang="en-US" altLang="ko-KR" sz="2000" kern="0" dirty="0" smtClean="0">
                <a:solidFill>
                  <a:srgbClr val="C00000"/>
                </a:solidFill>
                <a:latin typeface="휴먼매직체" pitchFamily="18" charset="-127"/>
                <a:ea typeface="휴먼매직체" pitchFamily="18" charset="-127"/>
              </a:rPr>
              <a:t>odd</a:t>
            </a:r>
            <a:r>
              <a:rPr lang="en-US" altLang="ko-KR" sz="2000" kern="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variables), and so on.</a:t>
            </a:r>
          </a:p>
          <a:p>
            <a:pPr marL="457200" indent="-457200" latinLnBrk="0">
              <a:buFont typeface="Wingdings" pitchFamily="2" charset="2"/>
              <a:buChar char="v"/>
              <a:defRPr/>
            </a:pPr>
            <a:endParaRPr lang="en-US" altLang="ko-KR" sz="1000" kern="0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457200" indent="-457200" latinLnBrk="0">
              <a:buFont typeface="Wingdings" pitchFamily="2" charset="2"/>
              <a:buChar char="v"/>
              <a:defRPr/>
            </a:pPr>
            <a:r>
              <a:rPr lang="en-US" altLang="ko-KR" sz="2000" kern="0" dirty="0" smtClean="0">
                <a:solidFill>
                  <a:srgbClr val="3333CC"/>
                </a:solidFill>
                <a:latin typeface="휴먼매직체" pitchFamily="18" charset="-127"/>
                <a:ea typeface="휴먼매직체" pitchFamily="18" charset="-127"/>
              </a:rPr>
              <a:t>Validity</a:t>
            </a:r>
            <a:r>
              <a:rPr lang="en-US" altLang="ko-KR" sz="2000" kern="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and </a:t>
            </a:r>
            <a:r>
              <a:rPr lang="en-US" altLang="ko-KR" sz="2000" kern="0" dirty="0" smtClean="0">
                <a:solidFill>
                  <a:srgbClr val="3333CC"/>
                </a:solidFill>
                <a:latin typeface="휴먼매직체" pitchFamily="18" charset="-127"/>
                <a:ea typeface="휴먼매직체" pitchFamily="18" charset="-127"/>
              </a:rPr>
              <a:t>applicability</a:t>
            </a:r>
            <a:r>
              <a:rPr lang="en-US" altLang="ko-KR" sz="2000" kern="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of these equalities and their possible </a:t>
            </a:r>
            <a:r>
              <a:rPr lang="en-US" altLang="ko-KR" sz="2000" kern="0" dirty="0" smtClean="0">
                <a:solidFill>
                  <a:srgbClr val="00CC99">
                    <a:lumMod val="50000"/>
                  </a:srgbClr>
                </a:solidFill>
                <a:latin typeface="휴먼매직체" pitchFamily="18" charset="-127"/>
                <a:ea typeface="휴먼매직체" pitchFamily="18" charset="-127"/>
              </a:rPr>
              <a:t>modification</a:t>
            </a:r>
            <a:r>
              <a:rPr lang="en-US" altLang="ko-KR" sz="2000" kern="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(generalized FT) for general NEQ processes.</a:t>
            </a:r>
            <a:endParaRPr lang="en-US" altLang="ko-KR" sz="2000" kern="0" dirty="0" smtClean="0">
              <a:solidFill>
                <a:prstClr val="black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457200" indent="-457200" latinLnBrk="0">
              <a:buFont typeface="Wingdings" pitchFamily="2" charset="2"/>
              <a:buChar char="v"/>
              <a:defRPr/>
            </a:pPr>
            <a:endParaRPr lang="en-US" altLang="ko-KR" sz="1000" kern="0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457200" indent="-457200" latinLnBrk="0">
              <a:buFont typeface="Wingdings" pitchFamily="2" charset="2"/>
              <a:buChar char="v"/>
              <a:defRPr/>
            </a:pPr>
            <a:r>
              <a:rPr lang="en-US" altLang="ko-KR" sz="2000" kern="0" dirty="0" smtClean="0">
                <a:solidFill>
                  <a:prstClr val="black"/>
                </a:solidFill>
                <a:latin typeface="휴먼매직체" pitchFamily="18" charset="-127"/>
                <a:ea typeface="휴먼매직체" pitchFamily="18" charset="-127"/>
              </a:rPr>
              <a:t>More fluctuation theorems for classical and also </a:t>
            </a:r>
            <a:r>
              <a:rPr lang="en-US" altLang="ko-KR" sz="2000" kern="0" dirty="0" smtClean="0">
                <a:solidFill>
                  <a:srgbClr val="C0504D"/>
                </a:solidFill>
                <a:latin typeface="휴먼매직체" pitchFamily="18" charset="-127"/>
                <a:ea typeface="휴먼매직체" pitchFamily="18" charset="-127"/>
              </a:rPr>
              <a:t>quantum </a:t>
            </a:r>
            <a:r>
              <a:rPr lang="en-US" altLang="ko-KR" sz="2000" kern="0" dirty="0" smtClean="0">
                <a:solidFill>
                  <a:prstClr val="black"/>
                </a:solidFill>
                <a:latin typeface="휴먼매직체" pitchFamily="18" charset="-127"/>
                <a:ea typeface="휴먼매직체" pitchFamily="18" charset="-127"/>
              </a:rPr>
              <a:t>systems</a:t>
            </a:r>
          </a:p>
          <a:p>
            <a:pPr marL="457200" indent="-457200" latinLnBrk="0">
              <a:buFont typeface="Wingdings" pitchFamily="2" charset="2"/>
              <a:buChar char="v"/>
              <a:defRPr/>
            </a:pPr>
            <a:endParaRPr lang="en-US" altLang="ko-KR" sz="1000" kern="0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457200" indent="-457200" latinLnBrk="0">
              <a:buFont typeface="Wingdings" pitchFamily="2" charset="2"/>
              <a:buChar char="v"/>
              <a:defRPr/>
            </a:pPr>
            <a:r>
              <a:rPr lang="en-US" altLang="ko-KR" sz="2000" kern="0" dirty="0" err="1" smtClean="0">
                <a:solidFill>
                  <a:prstClr val="black"/>
                </a:solidFill>
                <a:latin typeface="휴먼매직체" pitchFamily="18" charset="-127"/>
                <a:ea typeface="휴먼매직체" pitchFamily="18" charset="-127"/>
              </a:rPr>
              <a:t>Nonequilibrium</a:t>
            </a:r>
            <a:r>
              <a:rPr lang="en-US" altLang="ko-KR" sz="2000" kern="0" dirty="0" smtClean="0">
                <a:solidFill>
                  <a:prstClr val="black"/>
                </a:solidFill>
                <a:latin typeface="휴먼매직체" pitchFamily="18" charset="-127"/>
                <a:ea typeface="휴먼매직체" pitchFamily="18" charset="-127"/>
              </a:rPr>
              <a:t> fluctuation-dissipation relation (</a:t>
            </a:r>
            <a:r>
              <a:rPr lang="en-US" altLang="ko-KR" sz="2000" kern="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FDR</a:t>
            </a:r>
            <a:r>
              <a:rPr lang="en-US" altLang="ko-KR" sz="2000" kern="0" dirty="0" smtClean="0">
                <a:solidFill>
                  <a:prstClr val="black"/>
                </a:solidFill>
                <a:latin typeface="휴먼매직체" pitchFamily="18" charset="-127"/>
                <a:ea typeface="휴먼매직체" pitchFamily="18" charset="-127"/>
              </a:rPr>
              <a:t>) : Alternative measure (instead of EP) for NEQ processes?</a:t>
            </a:r>
          </a:p>
          <a:p>
            <a:pPr marL="457200" indent="-457200" latinLnBrk="0">
              <a:buFont typeface="Wingdings" pitchFamily="2" charset="2"/>
              <a:buChar char="v"/>
              <a:defRPr/>
            </a:pPr>
            <a:endParaRPr lang="en-US" altLang="ko-KR" sz="1000" kern="0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457200" indent="-457200" latinLnBrk="0">
              <a:buFont typeface="Wingdings" pitchFamily="2" charset="2"/>
              <a:buChar char="v"/>
              <a:defRPr/>
            </a:pPr>
            <a:r>
              <a:rPr lang="en-US" altLang="ko-KR" sz="2000" kern="0" dirty="0" smtClean="0">
                <a:solidFill>
                  <a:prstClr val="black"/>
                </a:solidFill>
                <a:latin typeface="휴먼매직체" pitchFamily="18" charset="-127"/>
                <a:ea typeface="휴먼매직체" pitchFamily="18" charset="-127"/>
              </a:rPr>
              <a:t>Usefulness of FT? </a:t>
            </a:r>
            <a:r>
              <a:rPr lang="en-US" altLang="ko-KR" sz="2000" kern="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Effective measurements of free energy diff., driving force (torque), .. </a:t>
            </a:r>
          </a:p>
          <a:p>
            <a:pPr marL="457200" indent="-457200" latinLnBrk="0">
              <a:buFont typeface="Wingdings" pitchFamily="2" charset="2"/>
              <a:buChar char="v"/>
              <a:defRPr/>
            </a:pPr>
            <a:endParaRPr lang="en-US" altLang="ko-KR" sz="1000" kern="0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457200" indent="-457200" latinLnBrk="0">
              <a:buFont typeface="Wingdings" pitchFamily="2" charset="2"/>
              <a:buChar char="v"/>
              <a:defRPr/>
            </a:pPr>
            <a:r>
              <a:rPr lang="en-US" altLang="ko-KR" sz="2000" kern="0" dirty="0" smtClean="0">
                <a:solidFill>
                  <a:prstClr val="black"/>
                </a:solidFill>
                <a:latin typeface="휴먼매직체" pitchFamily="18" charset="-127"/>
                <a:ea typeface="휴먼매직체" pitchFamily="18" charset="-127"/>
              </a:rPr>
              <a:t>Need to calculate P(W), P(Q), … for a given NEQ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47650" y="838200"/>
            <a:ext cx="94107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825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82550" y="67056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82550" y="762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98234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62490" y="1221715"/>
            <a:ext cx="915101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dirty="0" smtClean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Introduction to Fluctuation theorems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1" lang="en-US" altLang="ko-KR" sz="2000" b="1" dirty="0" err="1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Nonequilibrium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processes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1" lang="en-US" altLang="ko-KR" sz="2000" b="1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Brief History of Fluctuation theorems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1" lang="en-US" altLang="ko-KR" sz="2000" b="1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1" lang="en-US" altLang="ko-KR" sz="2000" b="1" dirty="0" err="1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Jarzynski</a:t>
            </a:r>
            <a:r>
              <a:rPr kumimoji="1" lang="en-US" altLang="ko-KR" sz="2000" b="1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equality &amp; Crooks FT</a:t>
            </a:r>
            <a:endParaRPr kumimoji="1" lang="en-US" altLang="ko-KR" sz="2000" b="1" dirty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1" lang="en-US" altLang="ko-KR" sz="2000" b="1" dirty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Experiments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1" lang="en-US" altLang="ko-KR" sz="2000" b="1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1" lang="en-US" altLang="ko-KR" sz="2000" b="1" dirty="0" smtClean="0">
                <a:solidFill>
                  <a:srgbClr val="FF00FF"/>
                </a:solidFill>
                <a:latin typeface="휴먼매직체" pitchFamily="18" charset="-127"/>
                <a:ea typeface="휴먼매직체" pitchFamily="18" charset="-127"/>
              </a:rPr>
              <a:t>Stochastic thermodynamics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1" lang="en-US" altLang="ko-KR" sz="2000" b="1" dirty="0" smtClean="0">
              <a:solidFill>
                <a:srgbClr val="FF00FF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1" lang="en-US" altLang="ko-KR" sz="2000" b="1" dirty="0" smtClean="0">
                <a:solidFill>
                  <a:srgbClr val="FF00FF"/>
                </a:solidFill>
                <a:latin typeface="휴먼매직체" pitchFamily="18" charset="-127"/>
                <a:ea typeface="휴먼매직체" pitchFamily="18" charset="-127"/>
              </a:rPr>
              <a:t>Entropy production and FTs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1" lang="en-US" altLang="ko-KR" sz="2000" b="1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Ending</a:t>
            </a:r>
            <a:r>
              <a:rPr kumimoji="1" lang="en-US" altLang="ko-KR" sz="1600" dirty="0" smtClean="0">
                <a:solidFill>
                  <a:srgbClr val="0099FF"/>
                </a:solidFill>
                <a:latin typeface="휴먼매직체" pitchFamily="18" charset="-127"/>
                <a:ea typeface="휴먼매직체" pitchFamily="18" charset="-127"/>
              </a:rPr>
              <a:t>                         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srgbClr val="0099FF"/>
                </a:solidFill>
                <a:latin typeface="휴먼매직체" pitchFamily="18" charset="-127"/>
                <a:ea typeface="휴먼매직체" pitchFamily="18" charset="-127"/>
              </a:rPr>
              <a:t>                    2014 summer school on active systems, GIST, </a:t>
            </a:r>
            <a:r>
              <a:rPr kumimoji="1" lang="en-US" altLang="ko-KR" sz="1600" dirty="0" err="1" smtClean="0">
                <a:solidFill>
                  <a:srgbClr val="0099FF"/>
                </a:solidFill>
                <a:latin typeface="휴먼매직체" pitchFamily="18" charset="-127"/>
                <a:ea typeface="휴먼매직체" pitchFamily="18" charset="-127"/>
              </a:rPr>
              <a:t>Gwangju</a:t>
            </a:r>
            <a:r>
              <a:rPr kumimoji="1" lang="en-US" altLang="ko-KR" sz="1600" dirty="0" smtClean="0">
                <a:solidFill>
                  <a:srgbClr val="0099FF"/>
                </a:solidFill>
                <a:latin typeface="휴먼매직체" pitchFamily="18" charset="-127"/>
                <a:ea typeface="휴먼매직체" pitchFamily="18" charset="-127"/>
              </a:rPr>
              <a:t>  (June 23, 25, 2014)</a:t>
            </a:r>
            <a:endParaRPr kumimoji="1" lang="en-US" altLang="ko-KR" sz="1600" dirty="0">
              <a:solidFill>
                <a:srgbClr val="0099FF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8115" y="2393885"/>
            <a:ext cx="3086501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7203250" y="5596498"/>
            <a:ext cx="13003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solidFill>
                  <a:srgbClr val="CC6600"/>
                </a:solidFill>
                <a:latin typeface="휴먼매직체" pitchFamily="18" charset="-127"/>
                <a:ea typeface="휴먼매직체" pitchFamily="18" charset="-127"/>
              </a:rPr>
              <a:t>[Bustamante]</a:t>
            </a:r>
            <a:endParaRPr kumimoji="1" lang="en-US" altLang="ko-KR" sz="1400" b="1" dirty="0">
              <a:solidFill>
                <a:srgbClr val="CC66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8335" y="46227"/>
            <a:ext cx="1485165" cy="8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30200" y="228600"/>
            <a:ext cx="6026150" cy="3762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i="1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  </a:t>
            </a:r>
            <a:r>
              <a:rPr kumimoji="1" lang="en-US" altLang="ko-KR" b="1" dirty="0" err="1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Hyunggyu</a:t>
            </a:r>
            <a:r>
              <a:rPr kumimoji="1" lang="en-US" altLang="ko-KR" b="1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en-US" altLang="ko-KR" b="1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Park</a:t>
            </a:r>
            <a:endParaRPr kumimoji="1" lang="en-US" altLang="ko-KR" b="1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247650" y="838200"/>
            <a:ext cx="94107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330200" y="219080"/>
            <a:ext cx="6026150" cy="4667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err="1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rPr>
              <a:t>Nonequilibrium</a:t>
            </a:r>
            <a:r>
              <a:rPr kumimoji="1" lang="en-US" altLang="ko-KR" sz="2400" dirty="0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rPr>
              <a:t> processes</a:t>
            </a:r>
            <a:endParaRPr kumimoji="1" lang="en-US" altLang="ko-KR" sz="2400" dirty="0">
              <a:solidFill>
                <a:srgbClr val="FF0066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89444" name="Line 4"/>
          <p:cNvSpPr>
            <a:spLocks noChangeShapeType="1"/>
          </p:cNvSpPr>
          <p:nvPr/>
        </p:nvSpPr>
        <p:spPr bwMode="auto">
          <a:xfrm>
            <a:off x="825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 flipV="1">
            <a:off x="82550" y="6741368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189446" name="Line 6"/>
          <p:cNvSpPr>
            <a:spLocks noChangeShapeType="1"/>
          </p:cNvSpPr>
          <p:nvPr/>
        </p:nvSpPr>
        <p:spPr bwMode="auto">
          <a:xfrm>
            <a:off x="82550" y="762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189447" name="Line 7"/>
          <p:cNvSpPr>
            <a:spLocks noChangeShapeType="1"/>
          </p:cNvSpPr>
          <p:nvPr/>
        </p:nvSpPr>
        <p:spPr bwMode="auto">
          <a:xfrm>
            <a:off x="98234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127" name="Rectangle 4"/>
          <p:cNvSpPr>
            <a:spLocks noChangeArrowheads="1"/>
          </p:cNvSpPr>
          <p:nvPr/>
        </p:nvSpPr>
        <p:spPr bwMode="auto">
          <a:xfrm>
            <a:off x="194478" y="1088740"/>
            <a:ext cx="9619062" cy="56612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Font typeface="Wingdings" pitchFamily="2" charset="2"/>
              <a:buChar char="l"/>
            </a:pPr>
            <a:r>
              <a:rPr kumimoji="1" lang="en-US" altLang="ko-KR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Why NEQ processes?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</a:pPr>
            <a:r>
              <a:rPr kumimoji="1" lang="en-US" altLang="ko-KR" sz="20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  </a:t>
            </a:r>
            <a:r>
              <a:rPr kumimoji="1" lang="en-US" altLang="ko-KR" sz="22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- biological cell (molecular motors, protein reactions, …)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</a:pPr>
            <a:r>
              <a:rPr kumimoji="1" lang="en-US" altLang="ko-KR" sz="22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  - electron, heat transfer, .. in </a:t>
            </a:r>
            <a:r>
              <a:rPr kumimoji="1" lang="en-US" altLang="ko-KR" sz="2200" dirty="0" err="1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nano</a:t>
            </a:r>
            <a:r>
              <a:rPr kumimoji="1" lang="en-US" altLang="ko-KR" sz="22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systems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</a:pPr>
            <a:r>
              <a:rPr kumimoji="1" lang="en-US" altLang="ko-KR" sz="22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  - evolution of bio. species, ecology, socio/economic sys., ...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</a:pPr>
            <a:r>
              <a:rPr kumimoji="1" lang="en-US" altLang="ko-KR" sz="22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  - moving toward equilibrium &amp; NEQ steady states (NESS)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</a:pPr>
            <a:r>
              <a:rPr kumimoji="1" lang="en-US" altLang="ko-KR" sz="22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  - interface coarsening, ageing, percolation, driven sys., …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Font typeface="Wingdings" pitchFamily="2" charset="2"/>
              <a:buChar char="l"/>
            </a:pPr>
            <a:r>
              <a:rPr kumimoji="1" lang="en-US" altLang="ko-KR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Thermodynamic 2</a:t>
            </a:r>
            <a:r>
              <a:rPr kumimoji="1" lang="en-US" altLang="ko-KR" sz="2400" baseline="300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nd</a:t>
            </a:r>
            <a:r>
              <a:rPr kumimoji="1" lang="en-US" altLang="ko-KR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law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</a:pPr>
            <a:r>
              <a:rPr kumimoji="1" lang="en-US" altLang="ko-KR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  </a:t>
            </a:r>
            <a:r>
              <a:rPr kumimoji="1" lang="en-US" altLang="ko-KR" sz="22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- law of entropy increase or irreversibility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</a:pPr>
            <a:endParaRPr kumimoji="1" lang="en-US" altLang="ko-KR" sz="500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Font typeface="Wingdings" pitchFamily="2" charset="2"/>
              <a:buChar char="l"/>
            </a:pPr>
            <a:r>
              <a:rPr kumimoji="1" lang="en-US" altLang="ko-KR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NEQ Fluctuation theorems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</a:pPr>
            <a:r>
              <a:rPr kumimoji="1" lang="en-US" altLang="ko-KR" sz="22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  - go beyond thermodynamic 2</a:t>
            </a:r>
            <a:r>
              <a:rPr kumimoji="1" lang="en-US" altLang="ko-KR" sz="2200" baseline="300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nd</a:t>
            </a:r>
            <a:r>
              <a:rPr kumimoji="1" lang="en-US" altLang="ko-KR" sz="22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law &amp; </a:t>
            </a:r>
            <a:r>
              <a:rPr kumimoji="1" lang="en-US" altLang="ko-KR" sz="22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many</a:t>
            </a:r>
            <a:r>
              <a:rPr kumimoji="1" lang="en-US" altLang="ko-KR" sz="22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2</a:t>
            </a:r>
            <a:r>
              <a:rPr kumimoji="1" lang="en-US" altLang="ko-KR" sz="2200" baseline="300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nd</a:t>
            </a:r>
            <a:r>
              <a:rPr kumimoji="1" lang="en-US" altLang="ko-KR" sz="22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law</a:t>
            </a:r>
            <a:r>
              <a:rPr kumimoji="1" lang="en-US" altLang="ko-KR" sz="22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s</a:t>
            </a:r>
            <a:r>
              <a:rPr kumimoji="1" lang="en-US" altLang="ko-KR" sz="22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.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</a:pPr>
            <a:r>
              <a:rPr kumimoji="1" lang="en-US" altLang="ko-KR" sz="22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  - some quantitative predictions on NEQ quantities (work/heat/EP)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</a:pPr>
            <a:r>
              <a:rPr kumimoji="1" lang="en-US" altLang="ko-KR" sz="22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  - experimental tests for </a:t>
            </a:r>
            <a:r>
              <a:rPr kumimoji="1" lang="en-US" altLang="ko-KR" sz="2200" dirty="0" smtClean="0">
                <a:solidFill>
                  <a:srgbClr val="0000FF"/>
                </a:solidFill>
                <a:latin typeface="휴먼매직체" pitchFamily="18" charset="-127"/>
                <a:ea typeface="휴먼매직체" pitchFamily="18" charset="-127"/>
              </a:rPr>
              <a:t>small</a:t>
            </a:r>
            <a:r>
              <a:rPr kumimoji="1" lang="en-US" altLang="ko-KR" sz="22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systems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</a:pPr>
            <a:r>
              <a:rPr kumimoji="1" lang="en-US" altLang="ko-KR" sz="22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  - trivial to derive and wide applicability for general NEQ processes</a:t>
            </a:r>
          </a:p>
        </p:txBody>
      </p:sp>
      <p:pic>
        <p:nvPicPr>
          <p:cNvPr id="9" name="kinesi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67835" y="3654025"/>
            <a:ext cx="3285365" cy="24640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7835" y="3609020"/>
            <a:ext cx="2873383" cy="300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hgpark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485" y="3519009"/>
            <a:ext cx="3099771" cy="29253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3180" y="3744035"/>
            <a:ext cx="29432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2000"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247650" y="838200"/>
            <a:ext cx="94107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825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222213" name="Line 5"/>
          <p:cNvSpPr>
            <a:spLocks noChangeShapeType="1"/>
          </p:cNvSpPr>
          <p:nvPr/>
        </p:nvSpPr>
        <p:spPr bwMode="auto">
          <a:xfrm flipV="1">
            <a:off x="82550" y="67056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222214" name="Line 6"/>
          <p:cNvSpPr>
            <a:spLocks noChangeShapeType="1"/>
          </p:cNvSpPr>
          <p:nvPr/>
        </p:nvSpPr>
        <p:spPr bwMode="auto">
          <a:xfrm>
            <a:off x="82550" y="762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222215" name="Line 7"/>
          <p:cNvSpPr>
            <a:spLocks noChangeShapeType="1"/>
          </p:cNvSpPr>
          <p:nvPr/>
        </p:nvSpPr>
        <p:spPr bwMode="auto">
          <a:xfrm>
            <a:off x="98234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30200" y="219080"/>
            <a:ext cx="6026150" cy="4667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rPr>
              <a:t>Brief history of FT (I)</a:t>
            </a:r>
            <a:endParaRPr kumimoji="1" lang="en-US" altLang="ko-KR" sz="2400" dirty="0">
              <a:solidFill>
                <a:srgbClr val="FF0066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grpSp>
        <p:nvGrpSpPr>
          <p:cNvPr id="2" name="그룹 48"/>
          <p:cNvGrpSpPr/>
          <p:nvPr/>
        </p:nvGrpSpPr>
        <p:grpSpPr bwMode="auto">
          <a:xfrm>
            <a:off x="767533" y="2798927"/>
            <a:ext cx="3060341" cy="945107"/>
            <a:chOff x="767534" y="2798928"/>
            <a:chExt cx="3060341" cy="945107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767534" y="2798928"/>
              <a:ext cx="3060341" cy="945107"/>
            </a:xfrm>
            <a:prstGeom prst="rect">
              <a:avLst/>
            </a:prstGeom>
            <a:solidFill>
              <a:srgbClr val="00B0F0">
                <a:alpha val="24000"/>
              </a:srgbClr>
            </a:solidFill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dirty="0">
                <a:solidFill>
                  <a:srgbClr val="3333CC"/>
                </a:solidFill>
              </a:endParaRPr>
            </a:p>
          </p:txBody>
        </p:sp>
        <p:pic>
          <p:nvPicPr>
            <p:cNvPr id="46" name="그림 45" descr="TP_tmp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299984" y="2930206"/>
              <a:ext cx="2147255" cy="58825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" name="그룹 39"/>
          <p:cNvGrpSpPr/>
          <p:nvPr/>
        </p:nvGrpSpPr>
        <p:grpSpPr bwMode="auto">
          <a:xfrm>
            <a:off x="5193027" y="2888940"/>
            <a:ext cx="3900433" cy="1759522"/>
            <a:chOff x="5274040" y="2934068"/>
            <a:chExt cx="3900433" cy="1759522"/>
          </a:xfrm>
        </p:grpSpPr>
        <p:sp>
          <p:nvSpPr>
            <p:cNvPr id="18" name="Freeform 44"/>
            <p:cNvSpPr>
              <a:spLocks/>
            </p:cNvSpPr>
            <p:nvPr/>
          </p:nvSpPr>
          <p:spPr bwMode="auto">
            <a:xfrm>
              <a:off x="6702157" y="2934068"/>
              <a:ext cx="1376" cy="1518920"/>
            </a:xfrm>
            <a:custGeom>
              <a:avLst/>
              <a:gdLst>
                <a:gd name="T0" fmla="*/ 0 w 1"/>
                <a:gd name="T1" fmla="*/ 1338 h 1152"/>
                <a:gd name="T2" fmla="*/ 0 w 1"/>
                <a:gd name="T3" fmla="*/ 0 h 1152"/>
                <a:gd name="T4" fmla="*/ 0 60000 65536"/>
                <a:gd name="T5" fmla="*/ 0 60000 65536"/>
                <a:gd name="T6" fmla="*/ 0 w 1"/>
                <a:gd name="T7" fmla="*/ 0 h 1152"/>
                <a:gd name="T8" fmla="*/ 1 w 1"/>
                <a:gd name="T9" fmla="*/ 1152 h 11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52">
                  <a:moveTo>
                    <a:pt x="0" y="115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800000"/>
                </a:solidFill>
              </a:endParaRPr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 flipV="1">
              <a:off x="5274040" y="4446236"/>
              <a:ext cx="3900433" cy="13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800000"/>
                </a:solidFill>
              </a:endParaRPr>
            </a:p>
          </p:txBody>
        </p:sp>
        <p:sp>
          <p:nvSpPr>
            <p:cNvPr id="20" name="Freeform 46"/>
            <p:cNvSpPr>
              <a:spLocks/>
            </p:cNvSpPr>
            <p:nvPr/>
          </p:nvSpPr>
          <p:spPr bwMode="auto">
            <a:xfrm>
              <a:off x="6036474" y="3264268"/>
              <a:ext cx="2825965" cy="1158240"/>
            </a:xfrm>
            <a:custGeom>
              <a:avLst/>
              <a:gdLst>
                <a:gd name="T0" fmla="*/ 0 w 2068"/>
                <a:gd name="T1" fmla="*/ 1022 h 878"/>
                <a:gd name="T2" fmla="*/ 162 w 2068"/>
                <a:gd name="T3" fmla="*/ 1012 h 878"/>
                <a:gd name="T4" fmla="*/ 385 w 2068"/>
                <a:gd name="T5" fmla="*/ 965 h 878"/>
                <a:gd name="T6" fmla="*/ 551 w 2068"/>
                <a:gd name="T7" fmla="*/ 839 h 878"/>
                <a:gd name="T8" fmla="*/ 739 w 2068"/>
                <a:gd name="T9" fmla="*/ 504 h 878"/>
                <a:gd name="T10" fmla="*/ 879 w 2068"/>
                <a:gd name="T11" fmla="*/ 113 h 878"/>
                <a:gd name="T12" fmla="*/ 1019 w 2068"/>
                <a:gd name="T13" fmla="*/ 1 h 878"/>
                <a:gd name="T14" fmla="*/ 1152 w 2068"/>
                <a:gd name="T15" fmla="*/ 109 h 878"/>
                <a:gd name="T16" fmla="*/ 1299 w 2068"/>
                <a:gd name="T17" fmla="*/ 493 h 878"/>
                <a:gd name="T18" fmla="*/ 1439 w 2068"/>
                <a:gd name="T19" fmla="*/ 783 h 878"/>
                <a:gd name="T20" fmla="*/ 1611 w 2068"/>
                <a:gd name="T21" fmla="*/ 958 h 878"/>
                <a:gd name="T22" fmla="*/ 1834 w 2068"/>
                <a:gd name="T23" fmla="*/ 1012 h 878"/>
                <a:gd name="T24" fmla="*/ 2012 w 2068"/>
                <a:gd name="T25" fmla="*/ 1022 h 8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68"/>
                <a:gd name="T40" fmla="*/ 0 h 878"/>
                <a:gd name="T41" fmla="*/ 2068 w 2068"/>
                <a:gd name="T42" fmla="*/ 878 h 8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68" h="878">
                  <a:moveTo>
                    <a:pt x="0" y="878"/>
                  </a:moveTo>
                  <a:cubicBezTo>
                    <a:pt x="28" y="877"/>
                    <a:pt x="100" y="877"/>
                    <a:pt x="166" y="869"/>
                  </a:cubicBezTo>
                  <a:cubicBezTo>
                    <a:pt x="232" y="861"/>
                    <a:pt x="330" y="854"/>
                    <a:pt x="397" y="829"/>
                  </a:cubicBezTo>
                  <a:cubicBezTo>
                    <a:pt x="464" y="804"/>
                    <a:pt x="507" y="787"/>
                    <a:pt x="567" y="721"/>
                  </a:cubicBezTo>
                  <a:cubicBezTo>
                    <a:pt x="627" y="655"/>
                    <a:pt x="703" y="537"/>
                    <a:pt x="759" y="433"/>
                  </a:cubicBezTo>
                  <a:cubicBezTo>
                    <a:pt x="815" y="329"/>
                    <a:pt x="855" y="169"/>
                    <a:pt x="903" y="97"/>
                  </a:cubicBezTo>
                  <a:cubicBezTo>
                    <a:pt x="951" y="25"/>
                    <a:pt x="1000" y="2"/>
                    <a:pt x="1047" y="1"/>
                  </a:cubicBezTo>
                  <a:cubicBezTo>
                    <a:pt x="1094" y="0"/>
                    <a:pt x="1136" y="22"/>
                    <a:pt x="1184" y="93"/>
                  </a:cubicBezTo>
                  <a:cubicBezTo>
                    <a:pt x="1232" y="164"/>
                    <a:pt x="1286" y="327"/>
                    <a:pt x="1335" y="424"/>
                  </a:cubicBezTo>
                  <a:cubicBezTo>
                    <a:pt x="1384" y="521"/>
                    <a:pt x="1426" y="607"/>
                    <a:pt x="1479" y="673"/>
                  </a:cubicBezTo>
                  <a:cubicBezTo>
                    <a:pt x="1532" y="739"/>
                    <a:pt x="1587" y="790"/>
                    <a:pt x="1655" y="823"/>
                  </a:cubicBezTo>
                  <a:cubicBezTo>
                    <a:pt x="1723" y="856"/>
                    <a:pt x="1816" y="860"/>
                    <a:pt x="1885" y="869"/>
                  </a:cubicBezTo>
                  <a:cubicBezTo>
                    <a:pt x="1954" y="878"/>
                    <a:pt x="2030" y="876"/>
                    <a:pt x="2068" y="87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800000"/>
                </a:solidFill>
              </a:endParaRPr>
            </a:p>
          </p:txBody>
        </p:sp>
        <p:pic>
          <p:nvPicPr>
            <p:cNvPr id="38" name="그림 37" descr="TP_tmp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740483" y="4518243"/>
              <a:ext cx="329599" cy="17534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" name="그림 21" descr="TP_tmp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00187" y="4518244"/>
              <a:ext cx="109627" cy="14264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5" name="그림 34" descr="TP_tmp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32167" y="2934068"/>
              <a:ext cx="659239" cy="24128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6" name="아래쪽 화살표 25"/>
          <p:cNvSpPr/>
          <p:nvPr/>
        </p:nvSpPr>
        <p:spPr>
          <a:xfrm>
            <a:off x="6302436" y="3896929"/>
            <a:ext cx="45719" cy="405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45" name="그림 4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3123" y="1268758"/>
            <a:ext cx="9180397" cy="1364771"/>
          </a:xfrm>
          <a:prstGeom prst="rect">
            <a:avLst/>
          </a:prstGeom>
          <a:noFill/>
          <a:ln/>
          <a:effectLst/>
        </p:spPr>
      </p:pic>
      <p:sp>
        <p:nvSpPr>
          <p:cNvPr id="27" name="아래쪽 화살표 26"/>
          <p:cNvSpPr/>
          <p:nvPr/>
        </p:nvSpPr>
        <p:spPr>
          <a:xfrm>
            <a:off x="6842496" y="3581894"/>
            <a:ext cx="45719" cy="405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48" name="그림 47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4339" y="4038002"/>
            <a:ext cx="3515848" cy="291098"/>
          </a:xfrm>
          <a:prstGeom prst="rect">
            <a:avLst/>
          </a:prstGeom>
          <a:solidFill>
            <a:srgbClr val="FFFF00">
              <a:alpha val="67000"/>
            </a:srgbClr>
          </a:solidFill>
          <a:ln/>
          <a:effectLst/>
        </p:spPr>
      </p:pic>
      <p:sp>
        <p:nvSpPr>
          <p:cNvPr id="50" name="직사각형 49"/>
          <p:cNvSpPr/>
          <p:nvPr/>
        </p:nvSpPr>
        <p:spPr bwMode="auto">
          <a:xfrm>
            <a:off x="722530" y="4554125"/>
            <a:ext cx="1935215" cy="540000"/>
          </a:xfrm>
          <a:prstGeom prst="rect">
            <a:avLst/>
          </a:prstGeom>
          <a:solidFill>
            <a:srgbClr val="00B0F0">
              <a:alpha val="24000"/>
            </a:srgb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srgbClr val="3333CC"/>
              </a:solidFill>
            </a:endParaRPr>
          </a:p>
        </p:txBody>
      </p:sp>
      <p:pic>
        <p:nvPicPr>
          <p:cNvPr id="44" name="그림 4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2540" y="4599130"/>
            <a:ext cx="1039620" cy="415847"/>
          </a:xfrm>
          <a:prstGeom prst="rect">
            <a:avLst/>
          </a:prstGeom>
          <a:noFill/>
          <a:ln/>
          <a:effectLst/>
        </p:spPr>
      </p:pic>
      <p:pic>
        <p:nvPicPr>
          <p:cNvPr id="57" name="그림 56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38916" y="5274204"/>
            <a:ext cx="6477070" cy="378133"/>
          </a:xfrm>
          <a:prstGeom prst="rect">
            <a:avLst/>
          </a:prstGeom>
          <a:noFill/>
          <a:ln/>
          <a:effectLst/>
        </p:spPr>
      </p:pic>
      <p:sp>
        <p:nvSpPr>
          <p:cNvPr id="56" name="직사각형 55"/>
          <p:cNvSpPr/>
          <p:nvPr/>
        </p:nvSpPr>
        <p:spPr>
          <a:xfrm>
            <a:off x="587515" y="5184195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</a:pPr>
            <a:r>
              <a:rPr kumimoji="1" lang="en-US" altLang="ko-KR" sz="2400" b="1" dirty="0" smtClean="0">
                <a:solidFill>
                  <a:srgbClr val="3333CC"/>
                </a:solidFill>
                <a:latin typeface="휴먼매직체" pitchFamily="18" charset="-127"/>
                <a:ea typeface="휴먼매직체" pitchFamily="18" charset="-127"/>
                <a:sym typeface="Wingdings 3" pitchFamily="18" charset="2"/>
              </a:rPr>
              <a:t></a:t>
            </a:r>
            <a:endParaRPr kumimoji="1" lang="en-US" altLang="ko-KR" sz="1000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66" name="그림 65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86445" y="5769259"/>
            <a:ext cx="8541561" cy="319000"/>
          </a:xfrm>
          <a:prstGeom prst="rect">
            <a:avLst/>
          </a:prstGeom>
          <a:noFill/>
          <a:ln/>
          <a:effectLst/>
        </p:spPr>
      </p:pic>
      <p:pic>
        <p:nvPicPr>
          <p:cNvPr id="63" name="그림 62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1241" y="3158969"/>
            <a:ext cx="1742521" cy="318881"/>
          </a:xfrm>
          <a:prstGeom prst="rect">
            <a:avLst/>
          </a:prstGeom>
          <a:noFill/>
          <a:ln/>
          <a:effectLst/>
        </p:spPr>
      </p:pic>
      <p:pic>
        <p:nvPicPr>
          <p:cNvPr id="65" name="그림 64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82870" y="4644135"/>
            <a:ext cx="1685020" cy="318881"/>
          </a:xfrm>
          <a:prstGeom prst="rect">
            <a:avLst/>
          </a:prstGeom>
          <a:noFill/>
          <a:ln/>
          <a:effectLst/>
        </p:spPr>
      </p:pic>
      <p:pic>
        <p:nvPicPr>
          <p:cNvPr id="68" name="그림 67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2520" y="6264315"/>
            <a:ext cx="5491014" cy="291110"/>
          </a:xfrm>
          <a:prstGeom prst="rect">
            <a:avLst/>
          </a:prstGeom>
          <a:noFill/>
          <a:ln/>
          <a:effectLst/>
        </p:spPr>
      </p:pic>
      <p:pic>
        <p:nvPicPr>
          <p:cNvPr id="34" name="그림 33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82678" y="4633419"/>
            <a:ext cx="3465377" cy="415761"/>
          </a:xfrm>
          <a:prstGeom prst="rect">
            <a:avLst/>
          </a:prstGeom>
          <a:noFill/>
          <a:ln/>
          <a:effectLst/>
        </p:spPr>
      </p:pic>
      <p:pic>
        <p:nvPicPr>
          <p:cNvPr id="33" name="그림 32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83070" y="4633419"/>
            <a:ext cx="2910333" cy="415761"/>
          </a:xfrm>
          <a:prstGeom prst="rect">
            <a:avLst/>
          </a:prstGeom>
          <a:noFill/>
          <a:ln/>
          <a:effectLst/>
        </p:spPr>
      </p:pic>
      <p:pic>
        <p:nvPicPr>
          <p:cNvPr id="36" name="그림 35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43210" y="5769260"/>
            <a:ext cx="2524126" cy="794364"/>
          </a:xfrm>
          <a:prstGeom prst="rect">
            <a:avLst/>
          </a:prstGeom>
          <a:solidFill>
            <a:srgbClr val="4F81BD">
              <a:alpha val="42000"/>
            </a:srgbClr>
          </a:solidFill>
          <a:ln/>
          <a:effectLst/>
        </p:spPr>
      </p:pic>
      <p:sp>
        <p:nvSpPr>
          <p:cNvPr id="39" name="아래쪽 화살표 38"/>
          <p:cNvSpPr/>
          <p:nvPr/>
        </p:nvSpPr>
        <p:spPr>
          <a:xfrm>
            <a:off x="5988115" y="3969060"/>
            <a:ext cx="45719" cy="405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40" name="아래쪽 화살표 39"/>
          <p:cNvSpPr/>
          <p:nvPr/>
        </p:nvSpPr>
        <p:spPr>
          <a:xfrm>
            <a:off x="7158245" y="2933945"/>
            <a:ext cx="45719" cy="405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41" name="아래쪽 화살표 40"/>
          <p:cNvSpPr/>
          <p:nvPr/>
        </p:nvSpPr>
        <p:spPr>
          <a:xfrm>
            <a:off x="5313040" y="4014065"/>
            <a:ext cx="45719" cy="405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43" name="아래쪽 화살표 42"/>
          <p:cNvSpPr/>
          <p:nvPr/>
        </p:nvSpPr>
        <p:spPr>
          <a:xfrm>
            <a:off x="7923330" y="3609020"/>
            <a:ext cx="45719" cy="405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47" name="그림 46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733420" y="4734145"/>
            <a:ext cx="519809" cy="243271"/>
          </a:xfrm>
          <a:prstGeom prst="rect">
            <a:avLst/>
          </a:prstGeom>
          <a:noFill/>
          <a:ln/>
          <a:effectLst/>
        </p:spPr>
      </p:pic>
      <p:pic>
        <p:nvPicPr>
          <p:cNvPr id="49" name="그림 48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82670" y="4689140"/>
            <a:ext cx="519809" cy="2432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50" grpId="0" animBg="1"/>
      <p:bldP spid="56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247650" y="838200"/>
            <a:ext cx="94107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825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222213" name="Line 5"/>
          <p:cNvSpPr>
            <a:spLocks noChangeShapeType="1"/>
          </p:cNvSpPr>
          <p:nvPr/>
        </p:nvSpPr>
        <p:spPr bwMode="auto">
          <a:xfrm flipV="1">
            <a:off x="82550" y="67056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222214" name="Line 6"/>
          <p:cNvSpPr>
            <a:spLocks noChangeShapeType="1"/>
          </p:cNvSpPr>
          <p:nvPr/>
        </p:nvSpPr>
        <p:spPr bwMode="auto">
          <a:xfrm>
            <a:off x="82550" y="762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222215" name="Line 7"/>
          <p:cNvSpPr>
            <a:spLocks noChangeShapeType="1"/>
          </p:cNvSpPr>
          <p:nvPr/>
        </p:nvSpPr>
        <p:spPr bwMode="auto">
          <a:xfrm>
            <a:off x="98234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30200" y="219080"/>
            <a:ext cx="3947725" cy="4667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rPr>
              <a:t>Brief history of FT (II) </a:t>
            </a:r>
            <a:endParaRPr kumimoji="1" lang="en-US" altLang="ko-KR" sz="2400" dirty="0">
              <a:solidFill>
                <a:srgbClr val="FF0066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53" name="그림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2727" y="1403774"/>
            <a:ext cx="7273016" cy="4480402"/>
          </a:xfrm>
          <a:prstGeom prst="rect">
            <a:avLst/>
          </a:prstGeom>
          <a:noFill/>
          <a:ln/>
          <a:effectLst/>
        </p:spPr>
      </p:pic>
      <p:grpSp>
        <p:nvGrpSpPr>
          <p:cNvPr id="2" name="그룹 16"/>
          <p:cNvGrpSpPr/>
          <p:nvPr/>
        </p:nvGrpSpPr>
        <p:grpSpPr>
          <a:xfrm>
            <a:off x="6663190" y="1313765"/>
            <a:ext cx="2708691" cy="500066"/>
            <a:chOff x="5403050" y="5004175"/>
            <a:chExt cx="2708691" cy="500066"/>
          </a:xfrm>
        </p:grpSpPr>
        <p:sp>
          <p:nvSpPr>
            <p:cNvPr id="14" name="직사각형 13"/>
            <p:cNvSpPr/>
            <p:nvPr/>
          </p:nvSpPr>
          <p:spPr>
            <a:xfrm>
              <a:off x="5403050" y="5004175"/>
              <a:ext cx="2708691" cy="500066"/>
            </a:xfrm>
            <a:prstGeom prst="rect">
              <a:avLst/>
            </a:prstGeom>
            <a:solidFill>
              <a:srgbClr val="FF66CC">
                <a:alpha val="31000"/>
              </a:srgbClr>
            </a:solidFill>
          </p:spPr>
          <p:txBody>
            <a:bodyPr wrap="square" rtlCol="0" anchor="ctr">
              <a:spAutoFit/>
            </a:bodyPr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0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pic>
          <p:nvPicPr>
            <p:cNvPr id="16" name="그림 15" descr="TP_t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630143" y="5094185"/>
              <a:ext cx="2148871" cy="348559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1" name="그림 3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8074" y="6219310"/>
            <a:ext cx="6830181" cy="319102"/>
          </a:xfrm>
          <a:prstGeom prst="rect">
            <a:avLst/>
          </a:prstGeom>
          <a:noFill/>
          <a:ln/>
          <a:effectLst/>
        </p:spPr>
      </p:pic>
      <p:grpSp>
        <p:nvGrpSpPr>
          <p:cNvPr id="3" name="그룹 32"/>
          <p:cNvGrpSpPr/>
          <p:nvPr/>
        </p:nvGrpSpPr>
        <p:grpSpPr>
          <a:xfrm>
            <a:off x="4907993" y="4059070"/>
            <a:ext cx="2925327" cy="720000"/>
            <a:chOff x="5628073" y="4104075"/>
            <a:chExt cx="2925327" cy="720000"/>
          </a:xfrm>
        </p:grpSpPr>
        <p:pic>
          <p:nvPicPr>
            <p:cNvPr id="30" name="그림 29" descr="TP_t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35246" y="4159799"/>
              <a:ext cx="2612841" cy="63927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8" name="직사각형 37"/>
            <p:cNvSpPr/>
            <p:nvPr/>
          </p:nvSpPr>
          <p:spPr bwMode="auto">
            <a:xfrm>
              <a:off x="5628073" y="4104075"/>
              <a:ext cx="2925327" cy="720000"/>
            </a:xfrm>
            <a:prstGeom prst="rect">
              <a:avLst/>
            </a:prstGeom>
            <a:solidFill>
              <a:srgbClr val="FF00FF">
                <a:alpha val="15000"/>
              </a:srgbClr>
            </a:solidFill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4" name="그룹 48"/>
          <p:cNvGrpSpPr>
            <a:grpSpLocks noChangeAspect="1"/>
          </p:cNvGrpSpPr>
          <p:nvPr/>
        </p:nvGrpSpPr>
        <p:grpSpPr bwMode="auto">
          <a:xfrm>
            <a:off x="4907995" y="5139190"/>
            <a:ext cx="2166953" cy="400053"/>
            <a:chOff x="4915806" y="5274204"/>
            <a:chExt cx="2708691" cy="500066"/>
          </a:xfrm>
        </p:grpSpPr>
        <p:sp>
          <p:nvSpPr>
            <p:cNvPr id="41" name="직사각형 40"/>
            <p:cNvSpPr/>
            <p:nvPr/>
          </p:nvSpPr>
          <p:spPr bwMode="auto">
            <a:xfrm>
              <a:off x="4915806" y="5274204"/>
              <a:ext cx="2708691" cy="500066"/>
            </a:xfrm>
            <a:prstGeom prst="rect">
              <a:avLst/>
            </a:prstGeom>
            <a:solidFill>
              <a:srgbClr val="FF66CC">
                <a:alpha val="31000"/>
              </a:srgbClr>
            </a:solidFill>
          </p:spPr>
          <p:txBody>
            <a:bodyPr wrap="square" rtlCol="0" anchor="ctr">
              <a:spAutoFit/>
            </a:bodyPr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0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pic>
          <p:nvPicPr>
            <p:cNvPr id="47" name="그림 46" descr="TP_t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925543" y="5364212"/>
              <a:ext cx="2583582" cy="29093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" name="그룹 52"/>
          <p:cNvGrpSpPr/>
          <p:nvPr/>
        </p:nvGrpSpPr>
        <p:grpSpPr>
          <a:xfrm>
            <a:off x="4907993" y="3514000"/>
            <a:ext cx="2786082" cy="538418"/>
            <a:chOff x="7248255" y="3519010"/>
            <a:chExt cx="2786082" cy="538418"/>
          </a:xfrm>
        </p:grpSpPr>
        <p:sp>
          <p:nvSpPr>
            <p:cNvPr id="50" name="직사각형 49"/>
            <p:cNvSpPr/>
            <p:nvPr/>
          </p:nvSpPr>
          <p:spPr>
            <a:xfrm>
              <a:off x="7248255" y="3519010"/>
              <a:ext cx="2786082" cy="500066"/>
            </a:xfrm>
            <a:prstGeom prst="rect">
              <a:avLst/>
            </a:prstGeom>
            <a:solidFill>
              <a:srgbClr val="FF66CC">
                <a:alpha val="14000"/>
              </a:srgbClr>
            </a:solidFill>
          </p:spPr>
          <p:txBody>
            <a:bodyPr wrap="square" rtlCol="0" anchor="ctr">
              <a:spAutoFit/>
            </a:bodyPr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0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pic>
          <p:nvPicPr>
            <p:cNvPr id="52" name="그림 51" descr="TP_t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320372" y="3564015"/>
              <a:ext cx="2585628" cy="493413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" name="그룹 33"/>
          <p:cNvGrpSpPr/>
          <p:nvPr/>
        </p:nvGrpSpPr>
        <p:grpSpPr>
          <a:xfrm>
            <a:off x="4913099" y="5544235"/>
            <a:ext cx="1435056" cy="500066"/>
            <a:chOff x="4508055" y="5494218"/>
            <a:chExt cx="1435056" cy="500066"/>
          </a:xfrm>
        </p:grpSpPr>
        <p:sp>
          <p:nvSpPr>
            <p:cNvPr id="24" name="직사각형 23"/>
            <p:cNvSpPr/>
            <p:nvPr/>
          </p:nvSpPr>
          <p:spPr bwMode="auto">
            <a:xfrm>
              <a:off x="4508055" y="5494218"/>
              <a:ext cx="1435056" cy="500066"/>
            </a:xfrm>
            <a:prstGeom prst="rect">
              <a:avLst/>
            </a:prstGeom>
            <a:solidFill>
              <a:srgbClr val="FF66CC">
                <a:alpha val="31000"/>
              </a:srgbClr>
            </a:solidFill>
          </p:spPr>
          <p:txBody>
            <a:bodyPr wrap="square" rtlCol="0" anchor="ctr">
              <a:spAutoFit/>
            </a:bodyPr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0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pic>
          <p:nvPicPr>
            <p:cNvPr id="28" name="그림 27" descr="TP_t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562184" y="5584224"/>
              <a:ext cx="1335921" cy="29087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7" name="그림 26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68135" y="2798930"/>
            <a:ext cx="3545590" cy="319155"/>
          </a:xfrm>
          <a:prstGeom prst="rect">
            <a:avLst/>
          </a:prstGeom>
          <a:noFill/>
          <a:ln/>
          <a:effectLst/>
        </p:spPr>
      </p:pic>
      <p:pic>
        <p:nvPicPr>
          <p:cNvPr id="32" name="그림 31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73277" y="3158969"/>
            <a:ext cx="2354048" cy="319104"/>
          </a:xfrm>
          <a:prstGeom prst="rect">
            <a:avLst/>
          </a:prstGeom>
          <a:noFill/>
          <a:ln/>
          <a:effectLst/>
        </p:spPr>
      </p:pic>
      <p:grpSp>
        <p:nvGrpSpPr>
          <p:cNvPr id="7" name="그룹 47"/>
          <p:cNvGrpSpPr>
            <a:grpSpLocks noChangeAspect="1"/>
          </p:cNvGrpSpPr>
          <p:nvPr/>
        </p:nvGrpSpPr>
        <p:grpSpPr bwMode="auto">
          <a:xfrm>
            <a:off x="4916066" y="4779150"/>
            <a:ext cx="3097274" cy="400053"/>
            <a:chOff x="4225108" y="4824155"/>
            <a:chExt cx="3871593" cy="500066"/>
          </a:xfrm>
        </p:grpSpPr>
        <p:sp>
          <p:nvSpPr>
            <p:cNvPr id="36" name="직사각형 35"/>
            <p:cNvSpPr/>
            <p:nvPr/>
          </p:nvSpPr>
          <p:spPr bwMode="auto">
            <a:xfrm>
              <a:off x="4225108" y="4824155"/>
              <a:ext cx="3862618" cy="500066"/>
            </a:xfrm>
            <a:prstGeom prst="rect">
              <a:avLst/>
            </a:prstGeom>
            <a:solidFill>
              <a:srgbClr val="FF66CC">
                <a:alpha val="31000"/>
              </a:srgbClr>
            </a:solidFill>
          </p:spPr>
          <p:txBody>
            <a:bodyPr wrap="square" rtlCol="0" anchor="ctr">
              <a:spAutoFit/>
            </a:bodyPr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0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pic>
          <p:nvPicPr>
            <p:cNvPr id="45" name="그림 44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322343" y="4914162"/>
              <a:ext cx="3774358" cy="29087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2" name="그림 41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53758" y="1869682"/>
            <a:ext cx="723521" cy="209169"/>
          </a:xfrm>
          <a:prstGeom prst="rect">
            <a:avLst/>
          </a:prstGeom>
          <a:solidFill>
            <a:srgbClr val="FFFF00">
              <a:alpha val="48000"/>
            </a:srgbClr>
          </a:solidFill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247650" y="908720"/>
            <a:ext cx="94107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330200" y="219080"/>
            <a:ext cx="8943280" cy="46166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rPr>
              <a:t>Thermodynamics &amp; </a:t>
            </a:r>
            <a:r>
              <a:rPr kumimoji="1" lang="en-US" altLang="ko-KR" sz="2400" dirty="0" err="1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rPr>
              <a:t>Jarzynski</a:t>
            </a:r>
            <a:r>
              <a:rPr kumimoji="1" lang="en-US" altLang="ko-KR" sz="2400" dirty="0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rPr>
              <a:t>/Crooks FT </a:t>
            </a:r>
            <a:endParaRPr kumimoji="1" lang="en-US" altLang="ko-KR" sz="2400" dirty="0">
              <a:solidFill>
                <a:srgbClr val="FF0066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825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222213" name="Line 5"/>
          <p:cNvSpPr>
            <a:spLocks noChangeShapeType="1"/>
          </p:cNvSpPr>
          <p:nvPr/>
        </p:nvSpPr>
        <p:spPr bwMode="auto">
          <a:xfrm flipV="1">
            <a:off x="82550" y="67056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222214" name="Line 6"/>
          <p:cNvSpPr>
            <a:spLocks noChangeShapeType="1"/>
          </p:cNvSpPr>
          <p:nvPr/>
        </p:nvSpPr>
        <p:spPr bwMode="auto">
          <a:xfrm>
            <a:off x="82550" y="762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222215" name="Line 7"/>
          <p:cNvSpPr>
            <a:spLocks noChangeShapeType="1"/>
          </p:cNvSpPr>
          <p:nvPr/>
        </p:nvSpPr>
        <p:spPr bwMode="auto">
          <a:xfrm>
            <a:off x="98234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pic>
        <p:nvPicPr>
          <p:cNvPr id="83" name="그림 8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38265" y="3293985"/>
            <a:ext cx="1967435" cy="450050"/>
          </a:xfrm>
          <a:prstGeom prst="rect">
            <a:avLst/>
          </a:prstGeom>
          <a:noFill/>
          <a:ln/>
          <a:effectLst/>
        </p:spPr>
      </p:pic>
      <p:sp>
        <p:nvSpPr>
          <p:cNvPr id="19" name="Text Box 223"/>
          <p:cNvSpPr txBox="1">
            <a:spLocks noChangeArrowheads="1"/>
          </p:cNvSpPr>
          <p:nvPr/>
        </p:nvSpPr>
        <p:spPr bwMode="auto">
          <a:xfrm>
            <a:off x="407495" y="2618910"/>
            <a:ext cx="3473340" cy="461665"/>
          </a:xfrm>
          <a:prstGeom prst="rect">
            <a:avLst/>
          </a:prstGeom>
          <a:solidFill>
            <a:srgbClr val="FFCC00">
              <a:alpha val="50000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smtClean="0">
                <a:solidFill>
                  <a:srgbClr val="C00000"/>
                </a:solidFill>
                <a:latin typeface="휴먼매직체" pitchFamily="18" charset="-127"/>
                <a:ea typeface="휴먼매직체" pitchFamily="18" charset="-127"/>
              </a:rPr>
              <a:t>Thermodyn</a:t>
            </a:r>
            <a:r>
              <a:rPr kumimoji="1" lang="en-US" altLang="ko-KR" sz="2400" b="1" dirty="0" smtClean="0">
                <a:solidFill>
                  <a:srgbClr val="C00000"/>
                </a:solidFill>
                <a:latin typeface="휴먼매직체" pitchFamily="18" charset="-127"/>
                <a:ea typeface="휴먼매직체" pitchFamily="18" charset="-127"/>
              </a:rPr>
              <a:t>.  2</a:t>
            </a:r>
            <a:r>
              <a:rPr kumimoji="1" lang="en-US" altLang="ko-KR" sz="2400" b="1" baseline="30000" dirty="0" smtClean="0">
                <a:solidFill>
                  <a:srgbClr val="C00000"/>
                </a:solidFill>
                <a:latin typeface="휴먼매직체" pitchFamily="18" charset="-127"/>
                <a:ea typeface="휴먼매직체" pitchFamily="18" charset="-127"/>
              </a:rPr>
              <a:t>nd</a:t>
            </a:r>
            <a:r>
              <a:rPr kumimoji="1" lang="en-US" altLang="ko-KR" sz="2400" b="1" dirty="0" smtClean="0">
                <a:solidFill>
                  <a:srgbClr val="C00000"/>
                </a:solidFill>
                <a:latin typeface="휴먼매직체" pitchFamily="18" charset="-127"/>
                <a:ea typeface="휴먼매직체" pitchFamily="18" charset="-127"/>
              </a:rPr>
              <a:t> law</a:t>
            </a:r>
            <a:endParaRPr kumimoji="1" lang="en-US" altLang="ko-KR" sz="2400" b="1" dirty="0">
              <a:solidFill>
                <a:srgbClr val="C0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46" name="Text Box 223"/>
          <p:cNvSpPr txBox="1">
            <a:spLocks noChangeArrowheads="1"/>
          </p:cNvSpPr>
          <p:nvPr/>
        </p:nvSpPr>
        <p:spPr bwMode="auto">
          <a:xfrm>
            <a:off x="362490" y="1223755"/>
            <a:ext cx="3473340" cy="461665"/>
          </a:xfrm>
          <a:prstGeom prst="rect">
            <a:avLst/>
          </a:prstGeom>
          <a:solidFill>
            <a:srgbClr val="FFCC00">
              <a:alpha val="50000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 err="1" smtClean="0">
                <a:solidFill>
                  <a:srgbClr val="C00000"/>
                </a:solidFill>
                <a:latin typeface="휴먼매직체" pitchFamily="18" charset="-127"/>
                <a:ea typeface="휴먼매직체" pitchFamily="18" charset="-127"/>
              </a:rPr>
              <a:t>Thermodyn</a:t>
            </a:r>
            <a:r>
              <a:rPr kumimoji="1" lang="en-US" altLang="ko-KR" sz="2400" b="1" dirty="0" smtClean="0">
                <a:solidFill>
                  <a:srgbClr val="C00000"/>
                </a:solidFill>
                <a:latin typeface="휴먼매직체" pitchFamily="18" charset="-127"/>
                <a:ea typeface="휴먼매직체" pitchFamily="18" charset="-127"/>
              </a:rPr>
              <a:t>.  1</a:t>
            </a:r>
            <a:r>
              <a:rPr kumimoji="1" lang="en-US" altLang="ko-KR" sz="2400" b="1" baseline="30000" dirty="0" smtClean="0">
                <a:solidFill>
                  <a:srgbClr val="C00000"/>
                </a:solidFill>
                <a:latin typeface="휴먼매직체" pitchFamily="18" charset="-127"/>
                <a:ea typeface="휴먼매직체" pitchFamily="18" charset="-127"/>
              </a:rPr>
              <a:t>st</a:t>
            </a:r>
            <a:r>
              <a:rPr kumimoji="1" lang="en-US" altLang="ko-KR" sz="2400" b="1" dirty="0" smtClean="0">
                <a:solidFill>
                  <a:srgbClr val="C00000"/>
                </a:solidFill>
                <a:latin typeface="휴먼매직체" pitchFamily="18" charset="-127"/>
                <a:ea typeface="휴먼매직체" pitchFamily="18" charset="-127"/>
              </a:rPr>
              <a:t> law</a:t>
            </a:r>
            <a:endParaRPr kumimoji="1" lang="en-US" altLang="ko-KR" sz="2400" b="1" dirty="0">
              <a:solidFill>
                <a:srgbClr val="C0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50" name="그림 4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2187" y="1988840"/>
            <a:ext cx="2335598" cy="360040"/>
          </a:xfrm>
          <a:prstGeom prst="rect">
            <a:avLst/>
          </a:prstGeom>
          <a:solidFill>
            <a:srgbClr val="FF66CC">
              <a:alpha val="49000"/>
            </a:srgbClr>
          </a:solidFill>
          <a:ln/>
          <a:effectLst/>
        </p:spPr>
      </p:pic>
      <p:grpSp>
        <p:nvGrpSpPr>
          <p:cNvPr id="2" name="그룹 68"/>
          <p:cNvGrpSpPr>
            <a:grpSpLocks noChangeAspect="1"/>
          </p:cNvGrpSpPr>
          <p:nvPr/>
        </p:nvGrpSpPr>
        <p:grpSpPr>
          <a:xfrm>
            <a:off x="5493060" y="1196752"/>
            <a:ext cx="3523891" cy="1377153"/>
            <a:chOff x="5043010" y="7119410"/>
            <a:chExt cx="4502949" cy="1582720"/>
          </a:xfrm>
        </p:grpSpPr>
        <p:sp>
          <p:nvSpPr>
            <p:cNvPr id="55" name="Rectangle 65"/>
            <p:cNvSpPr>
              <a:spLocks noChangeArrowheads="1"/>
            </p:cNvSpPr>
            <p:nvPr/>
          </p:nvSpPr>
          <p:spPr bwMode="auto">
            <a:xfrm>
              <a:off x="5043010" y="7119410"/>
              <a:ext cx="2702750" cy="1582720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" name="그룹 43"/>
            <p:cNvGrpSpPr/>
            <p:nvPr/>
          </p:nvGrpSpPr>
          <p:grpSpPr>
            <a:xfrm>
              <a:off x="5810545" y="7569460"/>
              <a:ext cx="1693056" cy="990110"/>
              <a:chOff x="-1662735" y="1763815"/>
              <a:chExt cx="1693056" cy="990110"/>
            </a:xfrm>
          </p:grpSpPr>
          <p:sp>
            <p:nvSpPr>
              <p:cNvPr id="76" name="Oval 64"/>
              <p:cNvSpPr>
                <a:spLocks noChangeAspect="1" noChangeArrowheads="1"/>
              </p:cNvSpPr>
              <p:nvPr/>
            </p:nvSpPr>
            <p:spPr bwMode="auto">
              <a:xfrm>
                <a:off x="-1662735" y="1763815"/>
                <a:ext cx="1693056" cy="990110"/>
              </a:xfrm>
              <a:prstGeom prst="ellipse">
                <a:avLst/>
              </a:prstGeom>
              <a:solidFill>
                <a:srgbClr val="CCFFFF">
                  <a:alpha val="50000"/>
                </a:srgbClr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Rectangle 56"/>
              <p:cNvSpPr>
                <a:spLocks noChangeArrowheads="1"/>
              </p:cNvSpPr>
              <p:nvPr/>
            </p:nvSpPr>
            <p:spPr bwMode="auto">
              <a:xfrm>
                <a:off x="-1527720" y="1915670"/>
                <a:ext cx="1437711" cy="4775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en-US" altLang="ko-KR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00FF"/>
                    </a:solidFill>
                    <a:effectLst/>
                    <a:uLnTx/>
                    <a:uFillTx/>
                    <a:latin typeface="휴먼매직체" pitchFamily="18" charset="-127"/>
                    <a:ea typeface="휴먼매직체" pitchFamily="18" charset="-127"/>
                  </a:rPr>
                  <a:t>System</a:t>
                </a:r>
                <a:endParaRPr kumimoji="1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휴먼매직체" pitchFamily="18" charset="-127"/>
                  <a:ea typeface="휴먼매직체" pitchFamily="18" charset="-127"/>
                </a:endParaRPr>
              </a:p>
            </p:txBody>
          </p:sp>
        </p:grpSp>
        <p:pic>
          <p:nvPicPr>
            <p:cNvPr id="58" name="그림 57" descr="TP_tmp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360495" y="8135070"/>
              <a:ext cx="248630" cy="28817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9" name="그림 58" descr="TP_tmp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655750" y="8135070"/>
              <a:ext cx="342098" cy="22950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9" name="AutoShape 42"/>
            <p:cNvSpPr>
              <a:spLocks noChangeAspect="1" noChangeArrowheads="1"/>
            </p:cNvSpPr>
            <p:nvPr/>
          </p:nvSpPr>
          <p:spPr bwMode="auto">
            <a:xfrm flipH="1">
              <a:off x="7250704" y="7853274"/>
              <a:ext cx="1035115" cy="295580"/>
            </a:xfrm>
            <a:prstGeom prst="rightArrow">
              <a:avLst>
                <a:gd name="adj1" fmla="val 50000"/>
                <a:gd name="adj2" fmla="val 62171"/>
              </a:avLst>
            </a:prstGeom>
            <a:solidFill>
              <a:schemeClr val="accent3">
                <a:lumMod val="5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AutoShape 42"/>
            <p:cNvSpPr>
              <a:spLocks noChangeAspect="1" noChangeArrowheads="1"/>
            </p:cNvSpPr>
            <p:nvPr/>
          </p:nvSpPr>
          <p:spPr bwMode="auto">
            <a:xfrm>
              <a:off x="5270485" y="7839490"/>
              <a:ext cx="765085" cy="295580"/>
            </a:xfrm>
            <a:prstGeom prst="rightArrow">
              <a:avLst>
                <a:gd name="adj1" fmla="val 50000"/>
                <a:gd name="adj2" fmla="val 62171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2" name="그림 71" descr="TP_tmp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154489" y="7209420"/>
              <a:ext cx="2048761" cy="235698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4" name="그룹 64"/>
            <p:cNvGrpSpPr/>
            <p:nvPr/>
          </p:nvGrpSpPr>
          <p:grpSpPr>
            <a:xfrm>
              <a:off x="8136504" y="7389440"/>
              <a:ext cx="1409455" cy="1094420"/>
              <a:chOff x="3230959" y="1313765"/>
              <a:chExt cx="1409455" cy="1094420"/>
            </a:xfrm>
          </p:grpSpPr>
          <p:sp>
            <p:nvSpPr>
              <p:cNvPr id="74" name="직사각형 73"/>
              <p:cNvSpPr/>
              <p:nvPr/>
            </p:nvSpPr>
            <p:spPr>
              <a:xfrm>
                <a:off x="3230959" y="1313765"/>
                <a:ext cx="1409455" cy="1094420"/>
              </a:xfrm>
              <a:prstGeom prst="rect">
                <a:avLst/>
              </a:prstGeom>
              <a:solidFill>
                <a:schemeClr val="accent3">
                  <a:lumMod val="75000"/>
                  <a:alpha val="3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75" name="그림 74" descr="TP_tmp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335270" y="1519615"/>
                <a:ext cx="1208589" cy="739255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sp>
        <p:nvSpPr>
          <p:cNvPr id="78" name="Text Box 15"/>
          <p:cNvSpPr txBox="1">
            <a:spLocks noChangeArrowheads="1"/>
          </p:cNvSpPr>
          <p:nvPr/>
        </p:nvSpPr>
        <p:spPr bwMode="auto">
          <a:xfrm>
            <a:off x="2855672" y="3282370"/>
            <a:ext cx="3132443" cy="461665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en-US" altLang="ko-KR" sz="2000" dirty="0" smtClean="0">
                <a:solidFill>
                  <a:srgbClr val="C00000"/>
                </a:solidFill>
                <a:latin typeface="휴먼매직체" pitchFamily="18" charset="-127"/>
                <a:ea typeface="휴먼매직체" pitchFamily="18" charset="-127"/>
              </a:rPr>
              <a:t>Phenomenological law</a:t>
            </a:r>
            <a:endParaRPr kumimoji="1" lang="en-US" altLang="ko-KR" sz="2000" dirty="0">
              <a:solidFill>
                <a:srgbClr val="FF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86" name="왼쪽/오른쪽 화살표 85"/>
          <p:cNvSpPr>
            <a:spLocks noChangeAspect="1"/>
          </p:cNvSpPr>
          <p:nvPr/>
        </p:nvSpPr>
        <p:spPr>
          <a:xfrm>
            <a:off x="6258145" y="3338990"/>
            <a:ext cx="851306" cy="339242"/>
          </a:xfrm>
          <a:prstGeom prst="leftRightArrow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17485" y="4869160"/>
            <a:ext cx="3568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solidFill>
                  <a:srgbClr val="00CC99"/>
                </a:solidFill>
                <a:latin typeface="휴먼매직체" pitchFamily="18" charset="-127"/>
                <a:ea typeface="휴먼매직체" pitchFamily="18" charset="-127"/>
              </a:rPr>
              <a:t>▶ </a:t>
            </a:r>
            <a:r>
              <a:rPr kumimoji="1" lang="en-US" altLang="ko-KR" sz="2200" dirty="0" smtClean="0">
                <a:solidFill>
                  <a:srgbClr val="00CC99"/>
                </a:solidFill>
                <a:latin typeface="휴먼매직체" pitchFamily="18" charset="-127"/>
                <a:ea typeface="휴먼매직체" pitchFamily="18" charset="-127"/>
              </a:rPr>
              <a:t>Work and Free energy</a:t>
            </a:r>
            <a:endParaRPr kumimoji="1" lang="ko-KR" altLang="en-US" sz="2200" dirty="0">
              <a:solidFill>
                <a:srgbClr val="000000"/>
              </a:solidFill>
            </a:endParaRPr>
          </a:p>
        </p:txBody>
      </p:sp>
      <p:pic>
        <p:nvPicPr>
          <p:cNvPr id="67" name="그림 66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308" y="3319050"/>
            <a:ext cx="1977556" cy="425756"/>
          </a:xfrm>
          <a:prstGeom prst="rect">
            <a:avLst/>
          </a:prstGeom>
          <a:solidFill>
            <a:srgbClr val="FF66CC">
              <a:alpha val="49000"/>
            </a:srgbClr>
          </a:solidFill>
          <a:ln/>
          <a:effectLst/>
        </p:spPr>
      </p:pic>
      <p:pic>
        <p:nvPicPr>
          <p:cNvPr id="43" name="그림 4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00726" y="5026833"/>
            <a:ext cx="1799424" cy="294253"/>
          </a:xfrm>
          <a:prstGeom prst="rect">
            <a:avLst/>
          </a:prstGeom>
          <a:noFill/>
          <a:ln/>
          <a:effectLst/>
        </p:spPr>
      </p:pic>
      <p:pic>
        <p:nvPicPr>
          <p:cNvPr id="64" name="그림 63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7495" y="5454225"/>
            <a:ext cx="3687740" cy="290908"/>
          </a:xfrm>
          <a:prstGeom prst="rect">
            <a:avLst/>
          </a:prstGeom>
          <a:noFill/>
          <a:ln/>
          <a:effectLst/>
        </p:spPr>
      </p:pic>
      <p:sp>
        <p:nvSpPr>
          <p:cNvPr id="56" name="Rectangle 63"/>
          <p:cNvSpPr>
            <a:spLocks noChangeArrowheads="1"/>
          </p:cNvSpPr>
          <p:nvPr/>
        </p:nvSpPr>
        <p:spPr bwMode="auto">
          <a:xfrm>
            <a:off x="407495" y="3879050"/>
            <a:ext cx="8899984" cy="430887"/>
          </a:xfrm>
          <a:prstGeom prst="rect">
            <a:avLst/>
          </a:prstGeom>
          <a:solidFill>
            <a:srgbClr val="CCFFFF">
              <a:alpha val="50000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kumimoji="1" lang="en-US" altLang="ko-KR" sz="2200" b="1" dirty="0" smtClean="0">
                <a:solidFill>
                  <a:srgbClr val="6600FF"/>
                </a:solidFill>
                <a:latin typeface="휴먼매직체" pitchFamily="18" charset="-127"/>
                <a:ea typeface="휴먼매직체" pitchFamily="18" charset="-127"/>
              </a:rPr>
              <a:t>Total entropy does not change during </a:t>
            </a:r>
            <a:r>
              <a:rPr kumimoji="1" lang="en-US" altLang="ko-KR" sz="2200" b="1" dirty="0" smtClean="0">
                <a:solidFill>
                  <a:srgbClr val="C00000"/>
                </a:solidFill>
                <a:latin typeface="휴먼매직체" pitchFamily="18" charset="-127"/>
                <a:ea typeface="휴먼매직체" pitchFamily="18" charset="-127"/>
              </a:rPr>
              <a:t>reversible</a:t>
            </a:r>
            <a:r>
              <a:rPr kumimoji="1" lang="en-US" altLang="ko-KR" sz="2200" b="1" dirty="0" smtClean="0">
                <a:solidFill>
                  <a:srgbClr val="6600FF"/>
                </a:solidFill>
                <a:latin typeface="휴먼매직체" pitchFamily="18" charset="-127"/>
                <a:ea typeface="휴먼매직체" pitchFamily="18" charset="-127"/>
              </a:rPr>
              <a:t> processes.</a:t>
            </a:r>
            <a:endParaRPr kumimoji="1" lang="en-US" altLang="ko-KR" sz="2200" b="1" dirty="0">
              <a:solidFill>
                <a:srgbClr val="6600FF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57" name="Rectangle 63"/>
          <p:cNvSpPr>
            <a:spLocks noChangeArrowheads="1"/>
          </p:cNvSpPr>
          <p:nvPr/>
        </p:nvSpPr>
        <p:spPr bwMode="auto">
          <a:xfrm>
            <a:off x="407495" y="4374105"/>
            <a:ext cx="8899984" cy="430887"/>
          </a:xfrm>
          <a:prstGeom prst="rect">
            <a:avLst/>
          </a:prstGeom>
          <a:solidFill>
            <a:srgbClr val="CCFFFF">
              <a:alpha val="50000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</a:pPr>
            <a:r>
              <a:rPr kumimoji="1" lang="en-US" altLang="ko-KR" sz="2200" b="1" dirty="0" smtClean="0">
                <a:solidFill>
                  <a:srgbClr val="6600FF"/>
                </a:solidFill>
                <a:latin typeface="휴먼매직체" pitchFamily="18" charset="-127"/>
                <a:ea typeface="휴먼매직체" pitchFamily="18" charset="-127"/>
              </a:rPr>
              <a:t>Total entropy increases during </a:t>
            </a:r>
            <a:r>
              <a:rPr kumimoji="1" lang="en-US" altLang="ko-KR" sz="2200" b="1" dirty="0" smtClean="0">
                <a:solidFill>
                  <a:srgbClr val="C00000"/>
                </a:solidFill>
                <a:latin typeface="휴먼매직체" pitchFamily="18" charset="-127"/>
                <a:ea typeface="휴먼매직체" pitchFamily="18" charset="-127"/>
              </a:rPr>
              <a:t>irreversible</a:t>
            </a:r>
            <a:r>
              <a:rPr kumimoji="1" lang="en-US" altLang="ko-KR" sz="2200" b="1" dirty="0" smtClean="0">
                <a:solidFill>
                  <a:srgbClr val="6600FF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en-US" altLang="ko-KR" sz="2200" b="1" dirty="0" smtClean="0">
                <a:solidFill>
                  <a:srgbClr val="C00000"/>
                </a:solidFill>
                <a:latin typeface="휴먼매직체" pitchFamily="18" charset="-127"/>
                <a:ea typeface="휴먼매직체" pitchFamily="18" charset="-127"/>
              </a:rPr>
              <a:t>(NEQ) </a:t>
            </a:r>
            <a:r>
              <a:rPr kumimoji="1" lang="en-US" altLang="ko-KR" sz="2200" b="1" dirty="0" smtClean="0">
                <a:solidFill>
                  <a:srgbClr val="6600FF"/>
                </a:solidFill>
                <a:latin typeface="휴먼매직체" pitchFamily="18" charset="-127"/>
                <a:ea typeface="휴먼매직체" pitchFamily="18" charset="-127"/>
              </a:rPr>
              <a:t>processes.</a:t>
            </a:r>
            <a:endParaRPr kumimoji="1" lang="en-US" altLang="ko-KR" sz="2200" b="1" dirty="0">
              <a:solidFill>
                <a:srgbClr val="6600FF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60" name="그림 59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42910" y="2664057"/>
            <a:ext cx="1828047" cy="359898"/>
          </a:xfrm>
          <a:prstGeom prst="rect">
            <a:avLst/>
          </a:prstGeom>
          <a:solidFill>
            <a:srgbClr val="92D050">
              <a:alpha val="49000"/>
            </a:srgbClr>
          </a:solidFill>
          <a:ln/>
          <a:effectLst/>
        </p:spPr>
      </p:pic>
      <p:pic>
        <p:nvPicPr>
          <p:cNvPr id="71" name="그림 70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84726" y="2663914"/>
            <a:ext cx="3330476" cy="388129"/>
          </a:xfrm>
          <a:prstGeom prst="rect">
            <a:avLst/>
          </a:prstGeom>
          <a:solidFill>
            <a:srgbClr val="FF66CC">
              <a:alpha val="49000"/>
            </a:srgbClr>
          </a:solidFill>
          <a:ln/>
          <a:effectLst/>
        </p:spPr>
      </p:pic>
      <p:pic>
        <p:nvPicPr>
          <p:cNvPr id="63" name="그림 62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58145" y="3248980"/>
            <a:ext cx="1434289" cy="499970"/>
          </a:xfrm>
          <a:prstGeom prst="rect">
            <a:avLst/>
          </a:prstGeom>
          <a:solidFill>
            <a:srgbClr val="FF66CC">
              <a:alpha val="49000"/>
            </a:srgbClr>
          </a:solidFill>
          <a:ln/>
          <a:effectLst/>
        </p:spPr>
      </p:pic>
      <p:pic>
        <p:nvPicPr>
          <p:cNvPr id="65" name="그림 64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58145" y="3248980"/>
            <a:ext cx="1435067" cy="541929"/>
          </a:xfrm>
          <a:prstGeom prst="rect">
            <a:avLst/>
          </a:prstGeom>
          <a:solidFill>
            <a:srgbClr val="FF66CC">
              <a:alpha val="49000"/>
            </a:srgbClr>
          </a:solidFill>
          <a:ln/>
          <a:effectLst/>
        </p:spPr>
      </p:pic>
      <p:pic>
        <p:nvPicPr>
          <p:cNvPr id="68" name="그림 67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12940" y="5409220"/>
            <a:ext cx="1395155" cy="406339"/>
          </a:xfrm>
          <a:prstGeom prst="rect">
            <a:avLst/>
          </a:prstGeom>
          <a:solidFill>
            <a:srgbClr val="FF66CC">
              <a:alpha val="49000"/>
            </a:srgbClr>
          </a:solidFill>
          <a:ln/>
          <a:effectLst/>
        </p:spPr>
      </p:pic>
      <p:grpSp>
        <p:nvGrpSpPr>
          <p:cNvPr id="5" name="그룹 37"/>
          <p:cNvGrpSpPr/>
          <p:nvPr/>
        </p:nvGrpSpPr>
        <p:grpSpPr>
          <a:xfrm>
            <a:off x="6573180" y="5184195"/>
            <a:ext cx="2708691" cy="500066"/>
            <a:chOff x="5403050" y="5004175"/>
            <a:chExt cx="2708691" cy="500066"/>
          </a:xfrm>
        </p:grpSpPr>
        <p:sp>
          <p:nvSpPr>
            <p:cNvPr id="39" name="직사각형 38"/>
            <p:cNvSpPr/>
            <p:nvPr/>
          </p:nvSpPr>
          <p:spPr>
            <a:xfrm>
              <a:off x="5403050" y="5004175"/>
              <a:ext cx="2708691" cy="500066"/>
            </a:xfrm>
            <a:prstGeom prst="rect">
              <a:avLst/>
            </a:prstGeom>
            <a:solidFill>
              <a:srgbClr val="FF66CC">
                <a:alpha val="31000"/>
              </a:srgbClr>
            </a:solidFill>
          </p:spPr>
          <p:txBody>
            <a:bodyPr wrap="square" rtlCol="0" anchor="ctr">
              <a:spAutoFit/>
            </a:bodyPr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0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pic>
          <p:nvPicPr>
            <p:cNvPr id="40" name="그림 39" descr="TP_tmp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630143" y="5094185"/>
              <a:ext cx="2148871" cy="34855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6213141" y="4779150"/>
            <a:ext cx="2925324" cy="400110"/>
          </a:xfrm>
          <a:prstGeom prst="rect">
            <a:avLst/>
          </a:prstGeom>
          <a:noFill/>
          <a:ln w="38100" cmpd="dbl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b="1" dirty="0" smtClean="0">
                <a:solidFill>
                  <a:srgbClr val="3333CC"/>
                </a:solidFill>
                <a:latin typeface="휴먼매직체" pitchFamily="18" charset="-127"/>
                <a:ea typeface="휴먼매직체" pitchFamily="18" charset="-127"/>
              </a:rPr>
              <a:t>Jarzynski equality (IFT)</a:t>
            </a:r>
            <a:endParaRPr kumimoji="1" lang="en-US" altLang="ko-KR" sz="2000" b="1" dirty="0">
              <a:solidFill>
                <a:srgbClr val="3333CC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48" name="Arc 41"/>
          <p:cNvSpPr>
            <a:spLocks/>
          </p:cNvSpPr>
          <p:nvPr/>
        </p:nvSpPr>
        <p:spPr bwMode="auto">
          <a:xfrm rot="9068974" flipH="1">
            <a:off x="9278838" y="3619593"/>
            <a:ext cx="331423" cy="11180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triangle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pic>
        <p:nvPicPr>
          <p:cNvPr id="53" name="그림 52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33320" y="3246818"/>
            <a:ext cx="1901272" cy="542222"/>
          </a:xfrm>
          <a:prstGeom prst="rect">
            <a:avLst/>
          </a:prstGeom>
          <a:solidFill>
            <a:srgbClr val="FF66CC">
              <a:alpha val="49000"/>
            </a:srgbClr>
          </a:solidFill>
          <a:ln/>
          <a:effectLst/>
        </p:spPr>
      </p:pic>
      <p:grpSp>
        <p:nvGrpSpPr>
          <p:cNvPr id="6" name="그룹 52"/>
          <p:cNvGrpSpPr/>
          <p:nvPr/>
        </p:nvGrpSpPr>
        <p:grpSpPr>
          <a:xfrm>
            <a:off x="6573180" y="6130942"/>
            <a:ext cx="2786082" cy="538418"/>
            <a:chOff x="7248255" y="3519010"/>
            <a:chExt cx="2786082" cy="538418"/>
          </a:xfrm>
        </p:grpSpPr>
        <p:sp>
          <p:nvSpPr>
            <p:cNvPr id="45" name="직사각형 44"/>
            <p:cNvSpPr/>
            <p:nvPr/>
          </p:nvSpPr>
          <p:spPr>
            <a:xfrm>
              <a:off x="7248255" y="3519010"/>
              <a:ext cx="2786082" cy="500066"/>
            </a:xfrm>
            <a:prstGeom prst="rect">
              <a:avLst/>
            </a:prstGeom>
            <a:solidFill>
              <a:srgbClr val="FF66CC">
                <a:alpha val="14000"/>
              </a:srgbClr>
            </a:solidFill>
          </p:spPr>
          <p:txBody>
            <a:bodyPr wrap="square" rtlCol="0" anchor="ctr">
              <a:spAutoFit/>
            </a:bodyPr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0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pic>
          <p:nvPicPr>
            <p:cNvPr id="47" name="그림 46" descr="TP_tmp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320372" y="3564015"/>
              <a:ext cx="2585628" cy="493413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61" name="그림 60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2500" y="5994285"/>
            <a:ext cx="5660978" cy="290887"/>
          </a:xfrm>
          <a:prstGeom prst="rect">
            <a:avLst/>
          </a:prstGeom>
          <a:noFill/>
          <a:ln/>
          <a:effectLst/>
        </p:spPr>
      </p:pic>
      <p:sp>
        <p:nvSpPr>
          <p:cNvPr id="66" name="Text Box 23"/>
          <p:cNvSpPr txBox="1">
            <a:spLocks noChangeArrowheads="1"/>
          </p:cNvSpPr>
          <p:nvPr/>
        </p:nvSpPr>
        <p:spPr bwMode="auto">
          <a:xfrm>
            <a:off x="6303150" y="5724255"/>
            <a:ext cx="2880320" cy="400110"/>
          </a:xfrm>
          <a:prstGeom prst="rect">
            <a:avLst/>
          </a:prstGeom>
          <a:noFill/>
          <a:ln w="38100" cmpd="dbl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b="1" dirty="0" smtClean="0">
                <a:solidFill>
                  <a:srgbClr val="3333CC"/>
                </a:solidFill>
                <a:latin typeface="휴먼매직체" pitchFamily="18" charset="-127"/>
                <a:ea typeface="휴먼매직체" pitchFamily="18" charset="-127"/>
              </a:rPr>
              <a:t>Crooks relation (DFT)</a:t>
            </a:r>
            <a:endParaRPr kumimoji="1" lang="en-US" altLang="ko-KR" sz="2000" b="1" dirty="0">
              <a:solidFill>
                <a:srgbClr val="3333CC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82" name="그림 81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67935" y="5274205"/>
            <a:ext cx="1679614" cy="348466"/>
          </a:xfrm>
          <a:prstGeom prst="rect">
            <a:avLst/>
          </a:prstGeom>
          <a:solidFill>
            <a:srgbClr val="92D050">
              <a:alpha val="49000"/>
            </a:srgbClr>
          </a:solidFill>
          <a:ln/>
          <a:effectLst/>
        </p:spPr>
      </p:pic>
      <p:sp>
        <p:nvSpPr>
          <p:cNvPr id="88" name="오른쪽 화살표 87"/>
          <p:cNvSpPr/>
          <p:nvPr/>
        </p:nvSpPr>
        <p:spPr>
          <a:xfrm>
            <a:off x="6123130" y="5319210"/>
            <a:ext cx="540000" cy="252000"/>
          </a:xfrm>
          <a:prstGeom prst="rightArrow">
            <a:avLst/>
          </a:prstGeom>
          <a:solidFill>
            <a:schemeClr val="accent2">
              <a:alpha val="71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6" grpId="0" animBg="1"/>
      <p:bldP spid="78" grpId="0" animBg="1"/>
      <p:bldP spid="86" grpId="0" animBg="1"/>
      <p:bldP spid="42" grpId="0"/>
      <p:bldP spid="56" grpId="0" animBg="1"/>
      <p:bldP spid="57" grpId="0" animBg="1"/>
      <p:bldP spid="41" grpId="0" animBg="1"/>
      <p:bldP spid="48" grpId="0" animBg="1"/>
      <p:bldP spid="66" grpId="0" animBg="1"/>
      <p:bldP spid="88" grpId="0" animBg="1"/>
      <p:bldP spid="8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47650" y="838200"/>
            <a:ext cx="94107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30293" y="219080"/>
            <a:ext cx="6806935" cy="46166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err="1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rPr>
              <a:t>Jarzynski</a:t>
            </a:r>
            <a:r>
              <a:rPr kumimoji="1" lang="en-US" altLang="ko-KR" sz="2400" dirty="0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rPr>
              <a:t> equality &amp; Fluctuation theorems </a:t>
            </a: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825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 flipV="1">
            <a:off x="82550" y="675937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82550" y="76200"/>
            <a:ext cx="97409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9823450" y="76200"/>
            <a:ext cx="0" cy="662940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94447" name="Text Box 239"/>
          <p:cNvSpPr txBox="1">
            <a:spLocks noChangeArrowheads="1"/>
          </p:cNvSpPr>
          <p:nvPr/>
        </p:nvSpPr>
        <p:spPr bwMode="auto">
          <a:xfrm>
            <a:off x="428230" y="1052682"/>
            <a:ext cx="6631004" cy="461665"/>
          </a:xfrm>
          <a:prstGeom prst="rect">
            <a:avLst/>
          </a:prstGeom>
          <a:solidFill>
            <a:srgbClr val="FFFF99">
              <a:alpha val="39999"/>
            </a:srgb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rPr>
              <a:t>Simplest derivation in Hamiltonian dynamics</a:t>
            </a:r>
            <a:endParaRPr kumimoji="1" lang="en-US" altLang="ko-KR" sz="2000" dirty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229" name="Text Box 41"/>
          <p:cNvSpPr txBox="1">
            <a:spLocks noChangeArrowheads="1"/>
          </p:cNvSpPr>
          <p:nvPr/>
        </p:nvSpPr>
        <p:spPr bwMode="auto">
          <a:xfrm>
            <a:off x="619095" y="5737458"/>
            <a:ext cx="7274770" cy="923330"/>
          </a:xfrm>
          <a:prstGeom prst="rect">
            <a:avLst/>
          </a:prstGeom>
          <a:solidFill>
            <a:srgbClr val="FFCC00">
              <a:alpha val="50000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en-US" altLang="ko-KR" dirty="0" err="1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Intial</a:t>
            </a:r>
            <a:r>
              <a:rPr kumimoji="1" lang="en-US" altLang="ko-KR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distribution must be of Boltzmann (EQ) type.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en-US" altLang="ko-KR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Hamiltonian parameter changes in time. (special NE type).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en-US" altLang="ko-KR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In case of thermal contact (stochastic) </a:t>
            </a:r>
            <a:r>
              <a:rPr kumimoji="1" lang="en-US" altLang="ko-KR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? </a:t>
            </a:r>
          </a:p>
        </p:txBody>
      </p:sp>
      <p:sp>
        <p:nvSpPr>
          <p:cNvPr id="235" name="Oval 67"/>
          <p:cNvSpPr>
            <a:spLocks noChangeArrowheads="1"/>
          </p:cNvSpPr>
          <p:nvPr/>
        </p:nvSpPr>
        <p:spPr bwMode="auto">
          <a:xfrm>
            <a:off x="1625180" y="1928802"/>
            <a:ext cx="96308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sp>
        <p:nvSpPr>
          <p:cNvPr id="236" name="Oval 68"/>
          <p:cNvSpPr>
            <a:spLocks noChangeArrowheads="1"/>
          </p:cNvSpPr>
          <p:nvPr/>
        </p:nvSpPr>
        <p:spPr bwMode="auto">
          <a:xfrm>
            <a:off x="541703" y="2643182"/>
            <a:ext cx="96308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grpSp>
        <p:nvGrpSpPr>
          <p:cNvPr id="2" name="그룹 65"/>
          <p:cNvGrpSpPr/>
          <p:nvPr/>
        </p:nvGrpSpPr>
        <p:grpSpPr>
          <a:xfrm>
            <a:off x="632520" y="2168860"/>
            <a:ext cx="1215135" cy="561872"/>
            <a:chOff x="-856002" y="2687108"/>
            <a:chExt cx="1083477" cy="696887"/>
          </a:xfrm>
        </p:grpSpPr>
        <p:sp>
          <p:nvSpPr>
            <p:cNvPr id="247" name="자유형 246"/>
            <p:cNvSpPr/>
            <p:nvPr/>
          </p:nvSpPr>
          <p:spPr>
            <a:xfrm flipH="1">
              <a:off x="-856002" y="2687108"/>
              <a:ext cx="1083477" cy="696887"/>
            </a:xfrm>
            <a:custGeom>
              <a:avLst/>
              <a:gdLst>
                <a:gd name="connsiteX0" fmla="*/ 9753 w 602284"/>
                <a:gd name="connsiteY0" fmla="*/ 0 h 625449"/>
                <a:gd name="connsiteX1" fmla="*/ 39014 w 602284"/>
                <a:gd name="connsiteY1" fmla="*/ 285293 h 625449"/>
                <a:gd name="connsiteX2" fmla="*/ 243839 w 602284"/>
                <a:gd name="connsiteY2" fmla="*/ 204825 h 625449"/>
                <a:gd name="connsiteX3" fmla="*/ 382828 w 602284"/>
                <a:gd name="connsiteY3" fmla="*/ 234086 h 625449"/>
                <a:gd name="connsiteX4" fmla="*/ 426719 w 602284"/>
                <a:gd name="connsiteY4" fmla="*/ 416966 h 625449"/>
                <a:gd name="connsiteX5" fmla="*/ 434034 w 602284"/>
                <a:gd name="connsiteY5" fmla="*/ 599846 h 625449"/>
                <a:gd name="connsiteX6" fmla="*/ 602284 w 602284"/>
                <a:gd name="connsiteY6" fmla="*/ 570585 h 625449"/>
                <a:gd name="connsiteX7" fmla="*/ 602284 w 602284"/>
                <a:gd name="connsiteY7" fmla="*/ 570585 h 62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284" h="625449">
                  <a:moveTo>
                    <a:pt x="9753" y="0"/>
                  </a:moveTo>
                  <a:cubicBezTo>
                    <a:pt x="4876" y="125578"/>
                    <a:pt x="0" y="251156"/>
                    <a:pt x="39014" y="285293"/>
                  </a:cubicBezTo>
                  <a:cubicBezTo>
                    <a:pt x="78028" y="319430"/>
                    <a:pt x="186537" y="213359"/>
                    <a:pt x="243839" y="204825"/>
                  </a:cubicBezTo>
                  <a:cubicBezTo>
                    <a:pt x="301141" y="196291"/>
                    <a:pt x="352348" y="198729"/>
                    <a:pt x="382828" y="234086"/>
                  </a:cubicBezTo>
                  <a:cubicBezTo>
                    <a:pt x="413308" y="269443"/>
                    <a:pt x="418185" y="356006"/>
                    <a:pt x="426719" y="416966"/>
                  </a:cubicBezTo>
                  <a:cubicBezTo>
                    <a:pt x="435253" y="477926"/>
                    <a:pt x="404773" y="574243"/>
                    <a:pt x="434034" y="599846"/>
                  </a:cubicBezTo>
                  <a:cubicBezTo>
                    <a:pt x="463295" y="625449"/>
                    <a:pt x="602284" y="570585"/>
                    <a:pt x="602284" y="570585"/>
                  </a:cubicBezTo>
                  <a:lnTo>
                    <a:pt x="602284" y="570585"/>
                  </a:lnTo>
                </a:path>
              </a:pathLst>
            </a:custGeom>
            <a:ln w="2222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3" name="Line 48"/>
            <p:cNvSpPr>
              <a:spLocks noChangeAspect="1" noChangeShapeType="1"/>
            </p:cNvSpPr>
            <p:nvPr/>
          </p:nvSpPr>
          <p:spPr bwMode="auto">
            <a:xfrm rot="17700000">
              <a:off x="-538742" y="2988150"/>
              <a:ext cx="74751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293" name="그림 29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12640" y="1755378"/>
            <a:ext cx="232081" cy="188457"/>
          </a:xfrm>
          <a:prstGeom prst="rect">
            <a:avLst/>
          </a:prstGeom>
          <a:noFill/>
          <a:ln/>
          <a:effectLst/>
        </p:spPr>
      </p:pic>
      <p:pic>
        <p:nvPicPr>
          <p:cNvPr id="294" name="그림 29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0703" y="2663915"/>
            <a:ext cx="231807" cy="188235"/>
          </a:xfrm>
          <a:prstGeom prst="rect">
            <a:avLst/>
          </a:prstGeom>
          <a:noFill/>
          <a:ln/>
          <a:effectLst/>
        </p:spPr>
      </p:pic>
      <p:pic>
        <p:nvPicPr>
          <p:cNvPr id="292" name="그림 291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81172" y="2168860"/>
            <a:ext cx="261438" cy="188235"/>
          </a:xfrm>
          <a:prstGeom prst="rect">
            <a:avLst/>
          </a:prstGeom>
          <a:noFill/>
          <a:ln/>
          <a:effectLst/>
        </p:spPr>
      </p:pic>
      <p:pic>
        <p:nvPicPr>
          <p:cNvPr id="63" name="그림 6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52700" y="1898830"/>
            <a:ext cx="7433434" cy="318799"/>
          </a:xfrm>
          <a:prstGeom prst="rect">
            <a:avLst/>
          </a:prstGeom>
          <a:noFill/>
          <a:ln/>
          <a:effectLst/>
        </p:spPr>
      </p:pic>
      <p:pic>
        <p:nvPicPr>
          <p:cNvPr id="71" name="그림 70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52700" y="2213865"/>
            <a:ext cx="5697016" cy="291215"/>
          </a:xfrm>
          <a:prstGeom prst="rect">
            <a:avLst/>
          </a:prstGeom>
          <a:noFill/>
          <a:ln/>
          <a:effectLst/>
        </p:spPr>
      </p:pic>
      <p:pic>
        <p:nvPicPr>
          <p:cNvPr id="49" name="그림 48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7495" y="4055008"/>
            <a:ext cx="9009739" cy="378384"/>
          </a:xfrm>
          <a:prstGeom prst="rect">
            <a:avLst/>
          </a:prstGeom>
          <a:noFill/>
          <a:ln/>
          <a:effectLst/>
        </p:spPr>
      </p:pic>
      <p:pic>
        <p:nvPicPr>
          <p:cNvPr id="43" name="그림 42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2480" y="4934379"/>
            <a:ext cx="6532740" cy="465130"/>
          </a:xfrm>
          <a:prstGeom prst="rect">
            <a:avLst/>
          </a:prstGeom>
          <a:noFill/>
          <a:ln/>
          <a:effectLst/>
        </p:spPr>
      </p:pic>
      <p:pic>
        <p:nvPicPr>
          <p:cNvPr id="76" name="그림 75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36164" y="2884808"/>
            <a:ext cx="6947306" cy="319195"/>
          </a:xfrm>
          <a:prstGeom prst="rect">
            <a:avLst/>
          </a:prstGeom>
          <a:noFill/>
          <a:ln/>
          <a:effectLst/>
        </p:spPr>
      </p:pic>
      <p:pic>
        <p:nvPicPr>
          <p:cNvPr id="73" name="그림 72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85568" y="1112201"/>
            <a:ext cx="2208241" cy="754672"/>
          </a:xfrm>
          <a:prstGeom prst="rect">
            <a:avLst/>
          </a:prstGeom>
          <a:solidFill>
            <a:srgbClr val="FF66CC">
              <a:alpha val="50000"/>
            </a:srgbClr>
          </a:solidFill>
          <a:ln/>
          <a:effectLst/>
        </p:spPr>
      </p:pic>
      <p:sp>
        <p:nvSpPr>
          <p:cNvPr id="319" name="직사각형 318"/>
          <p:cNvSpPr/>
          <p:nvPr/>
        </p:nvSpPr>
        <p:spPr>
          <a:xfrm>
            <a:off x="6371213" y="5737289"/>
            <a:ext cx="922047" cy="369332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rgbClr val="3333CC"/>
                </a:solidFill>
                <a:latin typeface="휴먼매직체" pitchFamily="18" charset="-127"/>
                <a:ea typeface="휴먼매직체" pitchFamily="18" charset="-127"/>
              </a:rPr>
              <a:t>crucial</a:t>
            </a:r>
            <a:endParaRPr kumimoji="1" lang="ko-KR" altLang="en-US" dirty="0">
              <a:solidFill>
                <a:srgbClr val="3333CC"/>
              </a:solidFill>
            </a:endParaRPr>
          </a:p>
        </p:txBody>
      </p:sp>
      <p:sp>
        <p:nvSpPr>
          <p:cNvPr id="320" name="직사각형 319"/>
          <p:cNvSpPr/>
          <p:nvPr/>
        </p:nvSpPr>
        <p:spPr>
          <a:xfrm>
            <a:off x="7473280" y="6022988"/>
            <a:ext cx="1625215" cy="369332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rgbClr val="3333CC"/>
                </a:solidFill>
                <a:latin typeface="휴먼매직체" pitchFamily="18" charset="-127"/>
                <a:ea typeface="휴먼매직체" pitchFamily="18" charset="-127"/>
              </a:rPr>
              <a:t>generalized</a:t>
            </a:r>
            <a:endParaRPr kumimoji="1" lang="ko-KR" altLang="en-US" dirty="0">
              <a:solidFill>
                <a:srgbClr val="3333CC"/>
              </a:solidFill>
            </a:endParaRPr>
          </a:p>
        </p:txBody>
      </p:sp>
      <p:sp>
        <p:nvSpPr>
          <p:cNvPr id="321" name="직사각형 320"/>
          <p:cNvSpPr/>
          <p:nvPr/>
        </p:nvSpPr>
        <p:spPr>
          <a:xfrm>
            <a:off x="5808095" y="6308793"/>
            <a:ext cx="1260140" cy="369332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rgbClr val="3333CC"/>
                </a:solidFill>
                <a:latin typeface="휴먼매직체" pitchFamily="18" charset="-127"/>
                <a:ea typeface="휴먼매직체" pitchFamily="18" charset="-127"/>
              </a:rPr>
              <a:t>still valid</a:t>
            </a:r>
            <a:endParaRPr kumimoji="1" lang="ko-KR" altLang="en-US" dirty="0">
              <a:solidFill>
                <a:srgbClr val="3333CC"/>
              </a:solidFill>
            </a:endParaRPr>
          </a:p>
        </p:txBody>
      </p:sp>
      <p:pic>
        <p:nvPicPr>
          <p:cNvPr id="55" name="그림 54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7475" y="3654025"/>
            <a:ext cx="4270946" cy="378283"/>
          </a:xfrm>
          <a:prstGeom prst="rect">
            <a:avLst/>
          </a:prstGeom>
          <a:noFill/>
          <a:ln/>
          <a:effectLst/>
        </p:spPr>
      </p:pic>
      <p:pic>
        <p:nvPicPr>
          <p:cNvPr id="62" name="그림 61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7914" y="3290041"/>
            <a:ext cx="8572240" cy="319039"/>
          </a:xfrm>
          <a:prstGeom prst="rect">
            <a:avLst/>
          </a:prstGeom>
          <a:noFill/>
          <a:ln/>
          <a:effectLst/>
        </p:spPr>
      </p:pic>
      <p:sp>
        <p:nvSpPr>
          <p:cNvPr id="323" name="TextBox 322"/>
          <p:cNvSpPr txBox="1"/>
          <p:nvPr/>
        </p:nvSpPr>
        <p:spPr bwMode="auto">
          <a:xfrm>
            <a:off x="229590" y="1681063"/>
            <a:ext cx="1258026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state space</a:t>
            </a:r>
            <a:endParaRPr kumimoji="1" lang="ko-KR" altLang="en-US" sz="1400" dirty="0" smtClean="0">
              <a:solidFill>
                <a:srgbClr val="FF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grpSp>
        <p:nvGrpSpPr>
          <p:cNvPr id="3" name="그룹 40"/>
          <p:cNvGrpSpPr/>
          <p:nvPr/>
        </p:nvGrpSpPr>
        <p:grpSpPr>
          <a:xfrm>
            <a:off x="6768815" y="5232954"/>
            <a:ext cx="2708691" cy="500066"/>
            <a:chOff x="6007998" y="4869730"/>
            <a:chExt cx="2500330" cy="500066"/>
          </a:xfrm>
        </p:grpSpPr>
        <p:pic>
          <p:nvPicPr>
            <p:cNvPr id="39" name="그림 38" descr="TP_tmp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28184" y="4941168"/>
              <a:ext cx="1983573" cy="32174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8" name="직사각형 37"/>
            <p:cNvSpPr/>
            <p:nvPr/>
          </p:nvSpPr>
          <p:spPr>
            <a:xfrm>
              <a:off x="6007998" y="4869730"/>
              <a:ext cx="2500330" cy="500066"/>
            </a:xfrm>
            <a:prstGeom prst="rect">
              <a:avLst/>
            </a:prstGeom>
            <a:solidFill>
              <a:srgbClr val="FF66CC">
                <a:alpha val="31000"/>
              </a:srgbClr>
            </a:solidFill>
          </p:spPr>
          <p:txBody>
            <a:bodyPr wrap="square" rtlCol="0" anchor="ctr">
              <a:spAutoFit/>
            </a:bodyPr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0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sp>
        <p:nvSpPr>
          <p:cNvPr id="41" name="직사각형 40"/>
          <p:cNvSpPr/>
          <p:nvPr/>
        </p:nvSpPr>
        <p:spPr>
          <a:xfrm>
            <a:off x="2557217" y="4989389"/>
            <a:ext cx="432000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42" name="그림 41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01639" y="4986465"/>
            <a:ext cx="379189" cy="291818"/>
          </a:xfrm>
          <a:prstGeom prst="rect">
            <a:avLst/>
          </a:prstGeom>
          <a:noFill/>
          <a:ln/>
          <a:effectLst/>
        </p:spPr>
      </p:pic>
      <p:pic>
        <p:nvPicPr>
          <p:cNvPr id="45" name="그림 44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2102" y="5322394"/>
            <a:ext cx="4529366" cy="378027"/>
          </a:xfrm>
          <a:prstGeom prst="rect">
            <a:avLst/>
          </a:prstGeom>
          <a:noFill/>
          <a:ln/>
          <a:effectLst/>
        </p:spPr>
      </p:pic>
      <p:pic>
        <p:nvPicPr>
          <p:cNvPr id="50" name="그림 49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7495" y="4505058"/>
            <a:ext cx="9358457" cy="319097"/>
          </a:xfrm>
          <a:prstGeom prst="rect">
            <a:avLst/>
          </a:prstGeom>
          <a:noFill/>
          <a:ln/>
          <a:effectLst/>
        </p:spPr>
      </p:pic>
      <p:pic>
        <p:nvPicPr>
          <p:cNvPr id="52" name="그림 51" descr="TP_t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13888" y="1102943"/>
            <a:ext cx="2149602" cy="435847"/>
          </a:xfrm>
          <a:prstGeom prst="rect">
            <a:avLst/>
          </a:prstGeom>
          <a:solidFill>
            <a:srgbClr val="FF66CC">
              <a:alpha val="50000"/>
            </a:srgbClr>
          </a:solidFill>
          <a:ln/>
          <a:effectLst/>
        </p:spPr>
      </p:pic>
      <p:pic>
        <p:nvPicPr>
          <p:cNvPr id="51" name="그림 50" descr="TP_t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52700" y="1583795"/>
            <a:ext cx="2150105" cy="319115"/>
          </a:xfrm>
          <a:prstGeom prst="rect">
            <a:avLst/>
          </a:prstGeom>
          <a:noFill/>
          <a:ln/>
          <a:effectLst/>
        </p:spPr>
      </p:pic>
      <p:grpSp>
        <p:nvGrpSpPr>
          <p:cNvPr id="4" name="그룹 64"/>
          <p:cNvGrpSpPr/>
          <p:nvPr/>
        </p:nvGrpSpPr>
        <p:grpSpPr>
          <a:xfrm>
            <a:off x="-492605" y="998730"/>
            <a:ext cx="2205245" cy="1665185"/>
            <a:chOff x="7691100" y="2033845"/>
            <a:chExt cx="2205245" cy="1665185"/>
          </a:xfrm>
        </p:grpSpPr>
        <p:sp>
          <p:nvSpPr>
            <p:cNvPr id="58" name="Line 48"/>
            <p:cNvSpPr>
              <a:spLocks noChangeAspect="1" noChangeShapeType="1"/>
            </p:cNvSpPr>
            <p:nvPr/>
          </p:nvSpPr>
          <p:spPr bwMode="auto">
            <a:xfrm rot="9300000" flipH="1">
              <a:off x="9391069" y="3541072"/>
              <a:ext cx="104775" cy="172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0" name="원호 59"/>
            <p:cNvSpPr/>
            <p:nvPr/>
          </p:nvSpPr>
          <p:spPr>
            <a:xfrm flipV="1">
              <a:off x="7691100" y="2033845"/>
              <a:ext cx="2205245" cy="1665185"/>
            </a:xfrm>
            <a:prstGeom prst="arc">
              <a:avLst>
                <a:gd name="adj1" fmla="val 16200000"/>
                <a:gd name="adj2" fmla="val 2093017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2" name="그림 71" descr="TP_t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57234" y="2528900"/>
            <a:ext cx="6881238" cy="290928"/>
          </a:xfrm>
          <a:prstGeom prst="rect">
            <a:avLst/>
          </a:prstGeom>
          <a:noFill/>
          <a:ln/>
          <a:effectLst/>
        </p:spPr>
      </p:pic>
      <p:sp>
        <p:nvSpPr>
          <p:cNvPr id="74" name="Oval 67"/>
          <p:cNvSpPr>
            <a:spLocks noChangeArrowheads="1"/>
          </p:cNvSpPr>
          <p:nvPr/>
        </p:nvSpPr>
        <p:spPr bwMode="auto">
          <a:xfrm>
            <a:off x="1798144" y="2117259"/>
            <a:ext cx="96308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>
              <a:solidFill>
                <a:srgbClr val="000000"/>
              </a:solidFill>
            </a:endParaRPr>
          </a:p>
        </p:txBody>
      </p:sp>
      <p:pic>
        <p:nvPicPr>
          <p:cNvPr id="75" name="그림 74" descr="TP_t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85604" y="1943835"/>
            <a:ext cx="232081" cy="188457"/>
          </a:xfrm>
          <a:prstGeom prst="rect">
            <a:avLst/>
          </a:prstGeom>
          <a:noFill/>
          <a:ln/>
          <a:effectLst/>
        </p:spPr>
      </p:pic>
      <p:pic>
        <p:nvPicPr>
          <p:cNvPr id="61" name="그림 60" descr="TP_t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93260" y="3699030"/>
            <a:ext cx="2497441" cy="318933"/>
          </a:xfrm>
          <a:prstGeom prst="rect">
            <a:avLst/>
          </a:prstGeom>
          <a:noFill/>
          <a:ln/>
          <a:effectLst/>
        </p:spPr>
      </p:pic>
      <p:cxnSp>
        <p:nvCxnSpPr>
          <p:cNvPr id="80" name="직선 화살표 연결선 79"/>
          <p:cNvCxnSpPr/>
          <p:nvPr/>
        </p:nvCxnSpPr>
        <p:spPr>
          <a:xfrm flipV="1">
            <a:off x="3557845" y="4869160"/>
            <a:ext cx="405045" cy="36004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화살표 연결선 80"/>
          <p:cNvCxnSpPr/>
          <p:nvPr/>
        </p:nvCxnSpPr>
        <p:spPr>
          <a:xfrm flipV="1">
            <a:off x="5988115" y="4869160"/>
            <a:ext cx="405045" cy="36004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그림 56" descr="TP_t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92960" y="3654025"/>
            <a:ext cx="2585229" cy="348648"/>
          </a:xfrm>
          <a:prstGeom prst="rect">
            <a:avLst/>
          </a:prstGeom>
          <a:solidFill>
            <a:schemeClr val="accent1">
              <a:alpha val="34000"/>
            </a:schemeClr>
          </a:solidFill>
          <a:ln/>
          <a:effectLst/>
        </p:spPr>
      </p:pic>
      <p:grpSp>
        <p:nvGrpSpPr>
          <p:cNvPr id="67" name="그룹 66"/>
          <p:cNvGrpSpPr/>
          <p:nvPr/>
        </p:nvGrpSpPr>
        <p:grpSpPr>
          <a:xfrm>
            <a:off x="362490" y="2213865"/>
            <a:ext cx="1806401" cy="1038233"/>
            <a:chOff x="2382030" y="1919563"/>
            <a:chExt cx="1806401" cy="1038233"/>
          </a:xfrm>
        </p:grpSpPr>
        <p:sp>
          <p:nvSpPr>
            <p:cNvPr id="68" name="Oval 68"/>
            <p:cNvSpPr>
              <a:spLocks noChangeArrowheads="1"/>
            </p:cNvSpPr>
            <p:nvPr/>
          </p:nvSpPr>
          <p:spPr bwMode="auto">
            <a:xfrm>
              <a:off x="2612740" y="2618910"/>
              <a:ext cx="96308" cy="88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9" name="Line 48"/>
            <p:cNvSpPr>
              <a:spLocks noChangeAspect="1" noChangeShapeType="1"/>
            </p:cNvSpPr>
            <p:nvPr/>
          </p:nvSpPr>
          <p:spPr bwMode="auto">
            <a:xfrm rot="-1800000">
              <a:off x="3014653" y="2517330"/>
              <a:ext cx="4675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70" name="그림 69" descr="TP_tmp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82030" y="2639642"/>
              <a:ext cx="231227" cy="31815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7" name="그림 76" descr="TP_tmp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52209" y="2144588"/>
              <a:ext cx="261437" cy="31895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9" name="Oval 67"/>
            <p:cNvSpPr>
              <a:spLocks noChangeArrowheads="1"/>
            </p:cNvSpPr>
            <p:nvPr/>
          </p:nvSpPr>
          <p:spPr bwMode="auto">
            <a:xfrm>
              <a:off x="3869181" y="2092987"/>
              <a:ext cx="96308" cy="88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82" name="그림 81" descr="TP_tmp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956931" y="1919563"/>
              <a:ext cx="231500" cy="31853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3" name="자유형 82"/>
            <p:cNvSpPr/>
            <p:nvPr/>
          </p:nvSpPr>
          <p:spPr>
            <a:xfrm>
              <a:off x="2705415" y="2175163"/>
              <a:ext cx="1156225" cy="492467"/>
            </a:xfrm>
            <a:custGeom>
              <a:avLst/>
              <a:gdLst>
                <a:gd name="connsiteX0" fmla="*/ 0 w 1156225"/>
                <a:gd name="connsiteY0" fmla="*/ 492467 h 492467"/>
                <a:gd name="connsiteX1" fmla="*/ 332509 w 1156225"/>
                <a:gd name="connsiteY1" fmla="*/ 341326 h 492467"/>
                <a:gd name="connsiteX2" fmla="*/ 559220 w 1156225"/>
                <a:gd name="connsiteY2" fmla="*/ 379111 h 492467"/>
                <a:gd name="connsiteX3" fmla="*/ 846387 w 1156225"/>
                <a:gd name="connsiteY3" fmla="*/ 386668 h 492467"/>
                <a:gd name="connsiteX4" fmla="*/ 1027755 w 1156225"/>
                <a:gd name="connsiteY4" fmla="*/ 280870 h 492467"/>
                <a:gd name="connsiteX5" fmla="*/ 1095768 w 1156225"/>
                <a:gd name="connsiteY5" fmla="*/ 46602 h 492467"/>
                <a:gd name="connsiteX6" fmla="*/ 1156225 w 1156225"/>
                <a:gd name="connsiteY6" fmla="*/ 1260 h 492467"/>
                <a:gd name="connsiteX7" fmla="*/ 1156225 w 1156225"/>
                <a:gd name="connsiteY7" fmla="*/ 1260 h 492467"/>
                <a:gd name="connsiteX8" fmla="*/ 1156225 w 1156225"/>
                <a:gd name="connsiteY8" fmla="*/ 1260 h 49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225" h="492467">
                  <a:moveTo>
                    <a:pt x="0" y="492467"/>
                  </a:moveTo>
                  <a:cubicBezTo>
                    <a:pt x="119653" y="426343"/>
                    <a:pt x="239306" y="360219"/>
                    <a:pt x="332509" y="341326"/>
                  </a:cubicBezTo>
                  <a:cubicBezTo>
                    <a:pt x="425712" y="322433"/>
                    <a:pt x="473574" y="371554"/>
                    <a:pt x="559220" y="379111"/>
                  </a:cubicBezTo>
                  <a:cubicBezTo>
                    <a:pt x="644866" y="386668"/>
                    <a:pt x="768298" y="403041"/>
                    <a:pt x="846387" y="386668"/>
                  </a:cubicBezTo>
                  <a:cubicBezTo>
                    <a:pt x="924476" y="370295"/>
                    <a:pt x="986191" y="337548"/>
                    <a:pt x="1027755" y="280870"/>
                  </a:cubicBezTo>
                  <a:cubicBezTo>
                    <a:pt x="1069319" y="224192"/>
                    <a:pt x="1074356" y="93204"/>
                    <a:pt x="1095768" y="46602"/>
                  </a:cubicBezTo>
                  <a:cubicBezTo>
                    <a:pt x="1117180" y="0"/>
                    <a:pt x="1156225" y="1260"/>
                    <a:pt x="1156225" y="1260"/>
                  </a:cubicBezTo>
                  <a:lnTo>
                    <a:pt x="1156225" y="1260"/>
                  </a:lnTo>
                  <a:lnTo>
                    <a:pt x="1156225" y="1260"/>
                  </a:ln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272480" y="1628800"/>
            <a:ext cx="1865547" cy="1038234"/>
            <a:chOff x="4278290" y="2078850"/>
            <a:chExt cx="1865547" cy="1038234"/>
          </a:xfrm>
        </p:grpSpPr>
        <p:sp>
          <p:nvSpPr>
            <p:cNvPr id="85" name="Oval 68"/>
            <p:cNvSpPr>
              <a:spLocks noChangeArrowheads="1"/>
            </p:cNvSpPr>
            <p:nvPr/>
          </p:nvSpPr>
          <p:spPr bwMode="auto">
            <a:xfrm>
              <a:off x="4538556" y="2778197"/>
              <a:ext cx="96308" cy="88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86" name="그림 85" descr="TP_tmp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78290" y="2798929"/>
              <a:ext cx="290338" cy="31815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7" name="그림 86" descr="TP_tmp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998005" y="2258870"/>
              <a:ext cx="291067" cy="31895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8" name="Oval 67"/>
            <p:cNvSpPr>
              <a:spLocks noChangeArrowheads="1"/>
            </p:cNvSpPr>
            <p:nvPr/>
          </p:nvSpPr>
          <p:spPr bwMode="auto">
            <a:xfrm>
              <a:off x="5794997" y="2252274"/>
              <a:ext cx="96308" cy="88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89" name="그림 88" descr="TP_tmp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53156" y="2078850"/>
              <a:ext cx="290681" cy="3185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0" name="Line 48"/>
            <p:cNvSpPr>
              <a:spLocks noChangeAspect="1" noChangeShapeType="1"/>
            </p:cNvSpPr>
            <p:nvPr/>
          </p:nvSpPr>
          <p:spPr bwMode="auto">
            <a:xfrm rot="17700000">
              <a:off x="5475661" y="2646222"/>
              <a:ext cx="60269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91" name="자유형 90"/>
            <p:cNvSpPr/>
            <p:nvPr/>
          </p:nvSpPr>
          <p:spPr>
            <a:xfrm>
              <a:off x="4640013" y="2304893"/>
              <a:ext cx="1141111" cy="625974"/>
            </a:xfrm>
            <a:custGeom>
              <a:avLst/>
              <a:gdLst>
                <a:gd name="connsiteX0" fmla="*/ 0 w 1141111"/>
                <a:gd name="connsiteY0" fmla="*/ 528991 h 625974"/>
                <a:gd name="connsiteX1" fmla="*/ 75570 w 1141111"/>
                <a:gd name="connsiteY1" fmla="*/ 619676 h 625974"/>
                <a:gd name="connsiteX2" fmla="*/ 188926 w 1141111"/>
                <a:gd name="connsiteY2" fmla="*/ 566776 h 625974"/>
                <a:gd name="connsiteX3" fmla="*/ 188926 w 1141111"/>
                <a:gd name="connsiteY3" fmla="*/ 347623 h 625974"/>
                <a:gd name="connsiteX4" fmla="*/ 188926 w 1141111"/>
                <a:gd name="connsiteY4" fmla="*/ 204039 h 625974"/>
                <a:gd name="connsiteX5" fmla="*/ 324952 w 1141111"/>
                <a:gd name="connsiteY5" fmla="*/ 166254 h 625974"/>
                <a:gd name="connsiteX6" fmla="*/ 491207 w 1141111"/>
                <a:gd name="connsiteY6" fmla="*/ 347623 h 625974"/>
                <a:gd name="connsiteX7" fmla="*/ 566777 w 1141111"/>
                <a:gd name="connsiteY7" fmla="*/ 400522 h 625974"/>
                <a:gd name="connsiteX8" fmla="*/ 823716 w 1141111"/>
                <a:gd name="connsiteY8" fmla="*/ 400522 h 625974"/>
                <a:gd name="connsiteX9" fmla="*/ 974856 w 1141111"/>
                <a:gd name="connsiteY9" fmla="*/ 120912 h 625974"/>
                <a:gd name="connsiteX10" fmla="*/ 1141111 w 1141111"/>
                <a:gd name="connsiteY10" fmla="*/ 0 h 625974"/>
                <a:gd name="connsiteX11" fmla="*/ 1141111 w 1141111"/>
                <a:gd name="connsiteY11" fmla="*/ 0 h 6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1111" h="625974">
                  <a:moveTo>
                    <a:pt x="0" y="528991"/>
                  </a:moveTo>
                  <a:cubicBezTo>
                    <a:pt x="22041" y="571185"/>
                    <a:pt x="44082" y="613379"/>
                    <a:pt x="75570" y="619676"/>
                  </a:cubicBezTo>
                  <a:cubicBezTo>
                    <a:pt x="107058" y="625974"/>
                    <a:pt x="170033" y="612118"/>
                    <a:pt x="188926" y="566776"/>
                  </a:cubicBezTo>
                  <a:cubicBezTo>
                    <a:pt x="207819" y="521434"/>
                    <a:pt x="188926" y="347623"/>
                    <a:pt x="188926" y="347623"/>
                  </a:cubicBezTo>
                  <a:cubicBezTo>
                    <a:pt x="188926" y="287167"/>
                    <a:pt x="166255" y="234267"/>
                    <a:pt x="188926" y="204039"/>
                  </a:cubicBezTo>
                  <a:cubicBezTo>
                    <a:pt x="211597" y="173811"/>
                    <a:pt x="274572" y="142323"/>
                    <a:pt x="324952" y="166254"/>
                  </a:cubicBezTo>
                  <a:cubicBezTo>
                    <a:pt x="375332" y="190185"/>
                    <a:pt x="450903" y="308578"/>
                    <a:pt x="491207" y="347623"/>
                  </a:cubicBezTo>
                  <a:cubicBezTo>
                    <a:pt x="531511" y="386668"/>
                    <a:pt x="511359" y="391706"/>
                    <a:pt x="566777" y="400522"/>
                  </a:cubicBezTo>
                  <a:cubicBezTo>
                    <a:pt x="622195" y="409339"/>
                    <a:pt x="755703" y="447124"/>
                    <a:pt x="823716" y="400522"/>
                  </a:cubicBezTo>
                  <a:cubicBezTo>
                    <a:pt x="891729" y="353920"/>
                    <a:pt x="921957" y="187666"/>
                    <a:pt x="974856" y="120912"/>
                  </a:cubicBezTo>
                  <a:cubicBezTo>
                    <a:pt x="1027755" y="54158"/>
                    <a:pt x="1141111" y="0"/>
                    <a:pt x="1141111" y="0"/>
                  </a:cubicBezTo>
                  <a:lnTo>
                    <a:pt x="1141111" y="0"/>
                  </a:ln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build="p" animBg="1" autoUpdateAnimBg="0"/>
      <p:bldP spid="235" grpId="0" animBg="1"/>
      <p:bldP spid="235" grpId="1" animBg="1"/>
      <p:bldP spid="236" grpId="0" animBg="1"/>
      <p:bldP spid="319" grpId="0" animBg="1"/>
      <p:bldP spid="320" grpId="0" animBg="1"/>
      <p:bldP spid="321" grpId="0" animBg="1"/>
      <p:bldP spid="323" grpId="0" animBg="1"/>
      <p:bldP spid="41" grpId="0" animBg="1"/>
      <p:bldP spid="7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=\int d(\Delta S) P(\Delta S)  e^{-\Delta S}$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0"/>
  <p:tag name="PICTUREFILESIZE" val="33467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\langle e^{-\Delta S} \rangle$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10107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red} (Detailed FT)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0"/>
  <p:tag name="PICTUREFILESIZE" val="18407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red} (Integral FT)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=1$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"/>
  <p:tag name="PICTUREFILESIZE" val="3056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purple} Gallavotti-Cohen symmetry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3841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red} (Detailed FT)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0"/>
  <p:tag name="PICTUREFILESIZE" val="18407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red} (Integral FT)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${\color{blue} \bullet}~&#10;\frac{{\cal P}_F (z_\tau)}{{\cal P}_R({\tilde z}_\tau)}=\frac{p(z_0,0)}{p({{\tilde z}_0,0})}&#10;=\frac{Z_{\lambda_t}}{Z_{\lambda_0}}\frac{e^{-\beta H_{\lambda_0}(z_0)}}&#10;{e^{-\beta H_{\lambda_t}(z_t)}}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7"/>
  <p:tag name="PICTUREFILESIZE" val="120655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$=e^{\beta (W-\Delta F)_F}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9"/>
  <p:tag name="PICTUREFILESIZE" val="16540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tilde z}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38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=\int d(\Delta S)  P(-\Delta S)$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4"/>
  <p:tag name="PICTUREFILESIZE" val="28107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1886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\frac{P_F(W)}{P_R(-W)}=e^{\beta W-\beta \Delta F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9"/>
  <p:tag name="PICTUREFILESIZE" val="42105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langle e^{-\beta W}\rangle = e^{-\beta\Delta F}$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4"/>
  <p:tag name="PICTUREFILESIZE" val="24827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\frac{P(\Delta S)}{{P}(-\Delta S)}=e^{\Delta S}$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2"/>
  <p:tag name="PICTUREFILESIZE" val="29426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TR symmetry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9"/>
  <p:tag name="PICTUREFILESIZE" val="19346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TR symmetry {\color{red} broken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2"/>
  <p:tag name="PICTUREFILESIZE" val="28497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NOT really dynamics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2"/>
  <p:tag name="PICTUREFILESIZE" val="28497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blue} equilibrium SM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7"/>
  <p:tag name="PICTUREFILESIZE" val="1881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langle e^y\rangle \geq \langle 1+y \rangle$\par&#10;with $y=x-\langle x\rangle$&#10;%\par&#10;%$e^{\langle x\rangle}\leq {\langle e^x\rangle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3"/>
  <p:tag name="PICTUREFILESIZE" val="46833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blue} approximation (truncation)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9"/>
  <p:tag name="PICTUREFILESIZE" val="36415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blue} energetics?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7"/>
  <p:tag name="PICTUREFILESIZE" val="13200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magenta} stochastic thermodynamics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8"/>
  <p:tag name="PICTUREFILESIZE" val="32973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Hamilton equation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0"/>
  <p:tag name="PICTUREFILESIZE" val="25157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Langevin equation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9"/>
  <p:tag name="PICTUREFILESIZE" val="24890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Master equation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9"/>
  <p:tag name="PICTUREFILESIZE" val="22151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TR symmetry {\color{red} broken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2"/>
  <p:tag name="PICTUREFILESIZE" val="28497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blue} entropy production?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8"/>
  <p:tag name="PICTUREFILESIZE" val="24623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%${\color{blue} \bullet}$ &#10;&#10;[Sekimoto(1998),Seifert(2005)]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1"/>
  <p:tag name="PICTUREFILESIZE" val="40075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black} trajectory level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7"/>
  <p:tag name="PICTUREFILESIZE" val="1881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=1$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"/>
  <p:tag name="PICTUREFILESIZE" val="3056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&#10;Heat $Q$ and Work $W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1"/>
  <p:tag name="PICTUREFILESIZE" val="28230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= {\dot K}+ {\dot x}(\partial_x V)  + {\dot \lambda}(\partial_{\lambda} V) 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7"/>
  <p:tag name="PICTUREFILESIZE" val="38820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=v(-\gamma v +\xi) + {\dot \lambda}(\partial_{\lambda} V) 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3"/>
  <p:tag name="PICTUREFILESIZE" val="37431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P}$ &#10;Brownian particle in a potential $V$ with time-dependent protocol ${\color{blue} \lambda(t)}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3"/>
  <p:tag name="PICTUREFILESIZE" val="95633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%${\color{blue} \bullet}$ Langevin equation:\\&#10;%\indent &#10;${\color{purple} {\dot v}=-\partial_x V(x;{\color{blue} \lambda}) - \gamma  v + \xi \quad}&#10; (v= {\dot x} \ \&amp; \  m=1)$\\&#10;%\indent &#10;with $\langle \xi(t) \xi(t^\prime)\rangle = 2D \delta (t-t^\prime)$&#10;and $\gamma=\beta D$ (Einstein relation)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67"/>
  <p:tag name="PICTUREFILESIZE" val="170619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(Stratonovich)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2"/>
  <p:tag name="PICTUREFILESIZE" val="19066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&#10;Kinetic energy $K$ and Total energy $E$:&#10;\\ \indent &#10;${\dot K}= \frac{d}{dt}\left[\frac{1}{{2}} { v}^2 \right]=v {\dot v}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5"/>
  <p:tag name="PICTUREFILESIZE" val="116907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color{red} =}\  {\dot Q}+{\dot W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2"/>
  <p:tag name="PICTUREFILESIZE" val="14107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dot E}={\dot K}+{\dot V}(x;\lambda)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4"/>
  <p:tag name="PICTUREFILESIZE" val="26929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dot Q} \equiv v (-\gamma v +\xi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9"/>
  <p:tag name="PICTUREFILESIZE" val="2510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=1$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"/>
  <p:tag name="PICTUREFILESIZE" val="305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 and \quad ${\dot W} \equiv {\dot \lambda}(\partial_{\lambda} V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5"/>
  <p:tag name="PICTUREFILESIZE" val="30921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(at the trajectory level)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2"/>
  <p:tag name="PICTUREFILESIZE" val="31217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*}$ &#10;with NEQ force $f_{\rm neq}(x,v)$,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3"/>
  <p:tag name="PICTUREFILESIZE" val="37659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dot W} \equiv {\dot \lambda}(\partial_{\lambda} V) + v f_{\rm neq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1"/>
  <p:tag name="PICTUREFILESIZE" val="33091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(Jarzynski work)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3"/>
  <p:tag name="PICTUREFILESIZE" val="22433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&#10;Entropy production $\Delta S_{\rm tot}$ :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8"/>
  <p:tag name="PICTUREFILESIZE" val="35779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Delta S}_{\rm res}= - \beta {Q}$\quad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0"/>
  <p:tag name="PICTUREFILESIZE" val="16807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and \quad$\Delta S_{\rm sys}=-\ln (p_{x_\tau}/p_{x_0})$ (Shannon entropy)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1"/>
  <p:tag name="PICTUREFILESIZE" val="64523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Delta S}_{\rm tot}=\Delta S_{\rm res} + \Delta S_{\rm sys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1"/>
  <p:tag name="PICTUREFILESIZE" val="30925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thermal reservoir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5"/>
  <p:tag name="PICTUREFILESIZE" val="1675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"/>
  <p:tag name="PICTUREFILESIZE" val="3459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=-v\partial_x V + v(-\gamma v+\xi)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2"/>
  <p:tag name="PICTUREFILESIZE" val="31217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(trajectory)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0"/>
  <p:tag name="PICTUREFILESIZE" val="15406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Q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2379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555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reservoir at  $\b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0"/>
  <p:tag name="PICTUREFILESIZE" val="16807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external\\&#10; agents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22127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x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x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x_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2073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&#10;{\color{purple} odd-parity} variable: $\epsilon_i=-1$ (momentum,  ...)\\&#10;\indent &#10;even-parity variable : $\epsilon_i=1$ (position, ...)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06"/>
  <p:tag name="PICTUREFILESIZE" val="131706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purple} \P} &#10;Dynamic trajectory in state space\\&#10;\indent&#10; with a set of state variables: &#10;$x=(s_1,s_2,\cdots)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07"/>
  <p:tag name="PICTUREFILESIZE" val="132319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purple} \P} Irreversibility for a  trajectory ${\bf x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7"/>
  <p:tag name="PICTUREFILESIZE" val="41056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&#10;under time-reversal operation:&#10;$s_i\to \epsilon_i s_i$  ($\epsilon_i:$ parity)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6"/>
  <p:tag name="PICTUREFILESIZE" val="72136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&#10;``time-reversed'' (mirror) state :&#10;$\epsilon x = (\epsilon_1 s_1, \epsilon s_2, \cdots)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2"/>
  <p:tag name="PICTUREFILESIZE" val="70892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bf{x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&#10;{\em integral} fluctuation theorem (FT) : {\color{red} automatic} \\&#10;\indent &#10;$\langle e^{-\Delta S_{\rm tot}} \rangle = \sum_{\bf x} {\cal P}[{\bf x}] &#10;e^{-\Delta S_{\rm tot}[{\bf x}]}&#10;= \sum_{\tilde{\bf x}} {\cal P}[\tilde{\bf x}]=1$ &#10;(Jacobian $|\partial{\tilde {\bf x}}/\partial {\bf x}|= 1$).\\&#10;\indent&#10;(valid for any finite-time ``transient'' process)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22"/>
  <p:tag name="PICTUREFILESIZE" val="313062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%${\color{blue} \bullet}$ &#10;&#10;[Seifert(2005), Esposito/vdBroeck(2010)]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7"/>
  <p:tag name="PICTUREFILESIZE" val="54129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&#10;{\em detailed} fluctuation theorem (FT) : {\color{red} involution}, i.c.-sensitive \\&#10;\indent &#10;$P(\Delta S_{\rm tot})/{\tilde P} (- \Delta S_{\rm tot})=e^{ \Delta S_{\rm tot}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67"/>
  <p:tag name="PICTUREFILESIZE" val="170619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al P}[{\bf x}]$:probability of traj.~$\bf{x}$\\&#10;$\tilde{\bf x}$: time-reversed traj.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4"/>
  <p:tag name="PICTUREFILESIZE" val="69837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\langle \Delta S_{\rm tot}\rangle\ge 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1"/>
  <p:tag name="PICTUREFILESIZE" val="1569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(\Delta S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9257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Time-reversed\\&#10; dynamics {\color{red} ??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1"/>
  <p:tag name="PICTUREFILESIZE" val="37541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(total entropy production)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4"/>
  <p:tag name="PICTUREFILESIZE" val="34877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%${\color{blue} \bullet}$ &#10;[Sekimoto(1998)/Seifert(2005)]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3"/>
  <p:tag name="PICTUREFILESIZE" val="40733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(0&lt;t&lt;\tau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8"/>
  <p:tag name="PICTUREFILESIZE" val="14747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%${\color{blue} \bullet}$ &#10;&#10;$${\rm Irr}  [{\bf x}] 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6842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%${\color{blue} \bullet}$ &#10;&#10;$$ \equiv \ln{{{\cal P} [{\bf x}]}\over{{\cal P} [\tilde{\bf x}]}}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28630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%${\color{blue} \bullet}$ &#10;&#10;$$\Delta S_{\rm tot}[{\bf x}] 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11087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epsilon x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"/>
  <p:tag name="PICTUREFILESIZE" val="2869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tilde{\bf{x}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epsilon x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"/>
  <p:tag name="PICTUREFILESIZE" val="286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\frac{P(\Delta S)}{{P}(-\Delta S)}=e^{\Delta S}$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2"/>
  <p:tag name="PICTUREFILESIZE" val="29426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x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x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x_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2073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&#10;$\Delta S_{\rm sys}=-\ln (p_{x_\tau}/p_{x_0})$ (Shannon entropy)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0"/>
  <p:tag name="PICTUREFILESIZE" val="58082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red} {\bf [A]}}&#10;$\Delta S_{\rm tot} [{\bf x}]= \Delta S_{\rm sys} [{\bf x}] + \Delta S_{\rm env} [{\bf x}]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5"/>
  <p:tag name="PICTUREFILESIZE" val="47395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&#10;$\Delta S_{\rm ex}$: EP regarding transitions between steady states $(\lambda(t)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1"/>
  <p:tag name="PICTUREFILESIZE" val="82823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%${\color{blue} \bullet}$ &#10;&#10;[Hatano/Sasa(2001), Speck/Seifert(2005)]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1"/>
  <p:tag name="PICTUREFILESIZE" val="55373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&#10;$\Delta S_{\rm env}=\Delta S_{\rm res} =-\beta Q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8"/>
  <p:tag name="PICTUREFILESIZE" val="30167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%${\color{blue} \bullet}$ &#10;(information entropy: Maxwell's demon)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6"/>
  <p:tag name="PICTUREFILESIZE" val="53836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red} {\bf [B]}}&#10;$\Delta S_{\rm tot} [{\bf x}]= \Delta S_{\rm hk} [{\bf x}] + \Delta S_{\rm ex} [{\bf x}]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4527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&#10;Jarzynski (1997)\\&#10; FT in Hamiltonian systems (work-free energy relation)\\&#10;${\color{blue} \bullet}$&#10;Kurchan (1998)\\&#10; FT in Langevin equation approach for stochastic systems \\&#10;${\color{blue} \bullet}$&#10;Lebowitz and Spohn (1999)\\&#10; FT in master equation approach for stochastic systems \\&#10;${\color{blue} \bullet}$&#10;Crooks (1999)\\&#10;DFT for stochastic systems\\&#10;${\color{blue} \bullet}$&#10;Hatano and Sasa (2001)\\&#10;${\color{blue} \bullet}$&#10;Speck/Seifert/vdBroeck (2005)\\&#10;%\noindent\vspace{5mm}&#10;${\color{blue} \bullet}$&#10;Speck/Seifert (2007)\\&#10;${\color{blue} \bullet}$&#10;Sagawa/.... (2008)\\&#10;${\color{blue} \bullet}$&#10;{\color{magenta} Our group}/Spinney/Ford (2012)\\&#10;&#10;&#10;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0"/>
  <p:tag name="PICTUREFILESIZE" val="1070033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&#10;$\Delta S_{\rm sys}$, $\Delta S_{\rm res}$ :&#10;{\color{red} not} FT variables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45272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&#10;$\Delta S_{\rm hk}$: EP to maintain the NESS 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2"/>
  <p:tag name="PICTUREFILESIZE" val="42459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&#10;$\Delta S_{\rm ex}$, $\Delta S_{\rm hk}$ :&#10; FT variables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6"/>
  <p:tag name="PICTUREFILESIZE" val="35177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\langle e^{-\Delta S_{\rm ex}}\rangle = 1,&#10;\langle e^{-\Delta S_{\rm hk}}\rangle = 1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6"/>
  <p:tag name="PICTUREFILESIZE" val="38827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%${\color{blue} \bullet}$ &#10;&#10;[Esposito/vdBroeck(2010)]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5"/>
  <p:tag name="PICTUREFILESIZE" val="35243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&#10;$\Delta S_{\rm hk}$ : adiabatic,&#10;$\Delta S_{\rm ex}$ : non-adiabatic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1"/>
  <p:tag name="PICTUREFILESIZE" val="50541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($\Delta S_{\rm ex}$ vanishes in ${\dot \lambda}\to 0$ limit)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4"/>
  <p:tag name="PICTUREFILESIZE" val="48629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%${\color{blue} \bullet}$ &#10;(mostly even-parity variable only: overdamped case)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8"/>
  <p:tag name="PICTUREFILESIZE" val="69647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&#10;$2^{\rm nd}$ law{\color{red}s}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4"/>
  <p:tag name="PICTUREFILESIZE" val="11147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without measurement \&amp; feedback control\par&#10;\indent  changing external agents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1"/>
  <p:tag name="PICTUREFILESIZE" val="11094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&#10;Evans, Cohen, Morris (1993)\\&#10; observation of FT in molecular dynamics simulations on fluid systems\\&#10;${\color{blue} \bullet}$&#10;Gallavotti and Cohen (1995)\\&#10;analytic derivation of FT  in ``deterministic'' systems (NEQ steady state)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6"/>
  <p:tag name="PICTUREFILESIZE" val="41259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purple} \bullet}$&#10;Experiments: Bustamante, Ciliberto (2002,2005), ...&#10;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5"/>
  <p:tag name="PICTUREFILESIZE" val="71843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(\beta=1/T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4"/>
  <p:tag name="PICTUREFILESIZE" val="13576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Q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2379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555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reservoir at  $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1"/>
  <p:tag name="PICTUREFILESIZE" val="12041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external\\&#10; agents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22127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bf{x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x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x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x_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2073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langle e^{-\Delta S_{t}}\rangle =1$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2"/>
  <p:tag name="PICTUREFILESIZE" val="1746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star}$&#10;Bochkov/Kuzovlev (1977)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2"/>
  <p:tag name="PICTUREFILESIZE" val="37366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langle e^{-\beta W_d}\rangle =1$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3"/>
  <p:tag name="PICTUREFILESIZE" val="17787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langle e^{-\Delta S_{hk}}\rangle =1$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7"/>
  <p:tag name="PICTUREFILESIZE" val="19147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langle e^{-\Delta S_{ex}}\rangle =1$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8827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($S_t=S+S_{r}$: total entropy)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3"/>
  <p:tag name="PICTUREFILESIZE" val="37659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($W_d=W-\Delta F$: dissipated work)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45272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($\Delta S_{ex}=\Delta S - \beta Q_{ex}$)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3"/>
  <p:tag name="PICTUREFILESIZE" val="28509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($\Delta S_{hk}=-\beta Q_{hk}$)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6"/>
  <p:tag name="PICTUREFILESIZE" val="23312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Q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2379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555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reservoir at  $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1"/>
  <p:tag name="PICTUREFILESIZE" val="1204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star}$&#10;Kawasaki (1967)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1"/>
  <p:tag name="PICTUREFILESIZE" val="24849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external\\&#10; agents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22127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frac{P(R)}{{\tilde  P}(-R)}=e^{R}$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1"/>
  <p:tag name="PICTUREFILESIZE" val="25667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Jensen's inequality ($\langle e^x\rangle\geq e^{\langle x \rangle}$) &#10;leads to $\langle R \rangle  \geq 0$.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6"/>
  <p:tag name="PICTUREFILESIZE" val="78227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$\int{ dR P(R) e^{-R}=1}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3"/>
  <p:tag name="PICTUREFILESIZE" val="53115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langle e^{-R}\rangle =1$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3"/>
  <p:tag name="PICTUREFILESIZE" val="14507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($R=\Delta S_t, \beta W_d, \Delta S-\beta Q_{ex},  -\beta Q_{hk}, \cdots $)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7"/>
  <p:tag name="PICTUREFILESIZE" val="54129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sum_{z_\tau}{\cal P}(z_\tau)=1$,   $\sum_{{\tilde z}_\tau}{\tilde{\cal P}} ({\tilde z}_\tau)=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4"/>
  <p:tag name="PICTUREFILESIZE" val="52206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R(z_\tau)\equiv \ln \frac{{\cal P}(z_\tau)}{{\tilde {\cal P}} ({\tilde z}_\tau)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0"/>
  <p:tag name="PICTUREFILESIZE" val="35147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with ${\tilde z}_\tau=\pi (z_\tau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9"/>
  <p:tag name="PICTUREFILESIZE" val="21189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begin{eqnarray*}&#10; \langle e^{-R}\rangle_{\cal P} &amp;=&amp; \sum_{z_\tau} e^{-R(z_\tau)}{\cal P}(z_\tau)\\&#10; &amp;=&amp; \sum_{{\tilde z}_\tau} {\tilde {\cal P}}({\tilde z}_\tau)=1&#10;\end{eqnarray*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1"/>
  <p:tag name="PICTUREFILESIZE" val="18574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beta = 1/T$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8"/>
  <p:tag name="PICTUREFILESIZE" val="11746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|J(\pi)|=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3"/>
  <p:tag name="PICTUREFILESIZE" val="13283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 \langle e^{-R}\rangle_{\cal P} =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0"/>
  <p:tag name="PICTUREFILESIZE" val="16827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 \langle R\rangle_{\cal P} \geq 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0"/>
  <p:tag name="PICTUREFILESIZE" val="12332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 {(Kullback-Leibler divergence)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8"/>
  <p:tag name="PICTUREFILESIZE" val="39196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%${\color{blue} \bullet}$ &#10;&#10;$$\Delta S_{\rm tot}[{\bf x}] = \ln{{{\cal P} [{\bf x}]}\over{{\cal P} [\tilde{\bf x}]}}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1"/>
  <p:tag name="PICTUREFILESIZE" val="56486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1886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cal P}(z_\tau)$,  ${\tilde {\cal P}} ({\tilde z}_\tau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20419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then, ${\tilde R}({\tilde z}_\tau)= \ln \frac{{\tilde {\cal P}}({\tilde z}_\tau)}{{f \circ\tilde {\cal P}}({\tilde z}_\tau)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6"/>
  <p:tag name="PICTUREFILESIZE" val="56153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non-Markovian, non-Gaussian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0"/>
  <p:tag name="PICTUREFILESIZE" val="36313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begin{eqnarray*}&#10;P(R)&amp;=&amp;\sum_{z_\tau} \delta (R-R(z_\tau)) {\cal P}(z_\tau)\\&#10;&amp;=&amp; \sum_{{\tilde z}_\tau} \delta (R+{\tilde R}({\tilde z}_\tau)) &#10;e^{-{\tilde R}({\tilde z}_\tau)} {\tilde {\cal P}}({\tilde z}_\tau)&#10;= {\tilde P}(-R)e^{R}&#10;\end{eqnarray*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7"/>
  <p:tag name="PICTUREFILESIZE" val="336027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 $f^2 = I$ (involution)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3"/>
  <p:tag name="PICTUREFILESIZE" val="27787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langle {\cal O}(z_\tau) \rangle_{\cal P}&#10;= \langle {\tilde {\cal O}}({\tilde z}_\tau) &#10;e^{-{\tilde R}({\tilde z}_\tau)}\rangle_{\tilde {\cal P}}$&#10;with $ {\cal O}(z_\tau)= {\tilde {\cal O}}({\tilde z}_\tau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5"/>
  <p:tag name="PICTUREFILESIZE" val="89707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R(z_\tau)\equiv \ln \frac{{\cal P}(z_\tau)}{f \circ{ {\cal P}} ({ z}_\tau)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9"/>
  <p:tag name="PICTUREFILESIZE" val="37463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 {(Generalized Crooks' relation)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1"/>
  <p:tag name="PICTUREFILESIZE" val="40075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= \ln \frac{{\tilde {\cal P}}({\tilde z}_\tau)}{{\cal P} (z_\tau)}=-R(z_\tau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9"/>
  <p:tag name="PICTUREFILESIZE" val="44627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tilde z}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387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&#10;\frac{P(R)} {{\tilde P}(-R)}=e^{R}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1"/>
  <p:tag name="PICTUREFILESIZE" val="25667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 ${\tilde {\cal P}} ({\tilde z}_\tau)  = f \circ {\cal P}(z_\tau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9"/>
  <p:tag name="PICTUREFILESIZE" val="28751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odd parity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12933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1886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purple} \P} Hamiltonian (deterministic) dynamics without any heat reservoir\\&#10;\indent     with  a time-dependent parameter  {\color{red}$\lambda_\tau$} : $H=H_\lambd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4"/>
  <p:tag name="PICTUREFILESIZE" val="179937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purple} \P} Langevin (stochastic) dynamics with white noise &#10;and {\color{red} $\lambda_\tau$}\\&#10;\indent &#10;and nonconservative force {\color{blue}$g$} : &#10;${\dot z}=-\partial_{z} V (z; {\color{red}\lambda_\tau}) + &#10; {\color{blue}g(z)} + \xi(\tau)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8"/>
  <p:tag name="PICTUREFILESIZE" val="177666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purple} \P} Markovian discrete (stochastic) dynamics with &#10;transition rate \\ \indent {\color{purple}  $w_{z,z^\prime}$} for $z^\prime \rightarrow z$:&#10; ${\dot p}_z=\sum_{z^\prime} \left( {\color{purple}w_{z,z^\prime}}&#10;({\color{red} \lambda_\tau}) p_{z^\prime}(\tau)&#10;-  {\color{purple}w_{z^\prime,z}}({\color{red} \lambda_\tau})p_{z}(\tau)\right)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9"/>
  <p:tag name="PICTUREFILESIZE" val="178279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purple} \P} Thermostatted systems 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1"/>
  <p:tag name="PICTUREFILESIZE" val="31036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H=\frac{p^2}{2m} + \frac{1}{2} \lambda_\tau x^2$\\&#10;with&#10;$\lambda_\tau=\lambda(\tau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6"/>
  <p:tag name="PICTUREFILESIZE" val="55012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star}$ Path probability ratio: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7"/>
  <p:tag name="PICTUREFILESIZE" val="29900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$ R(z_\tau)= \ln \frac{{\cal P}(z_\tau)}{{\cal P}(\tilde z_\tau)}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5"/>
  <p:tag name="PICTUREFILESIZE" val="52316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$= \ln \frac{p^0(z_0) \Pi(z_\tau)}{p^0(\tilde z_0) \Pi(\tilde z_\tau)}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3"/>
  <p:tag name="PICTUREFILESIZE" val="5098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\frac{P_F(W)}{P_R(-W)}=e^{\beta W-\beta \Delta F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9"/>
  <p:tag name="PICTUREFILESIZE" val="42105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($\Pi(z_\tau)$ : conditional probability for path $z_\tau$)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3"/>
  <p:tag name="PICTUREFILESIZE" val="59033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tilde z}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387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1886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 v\to {\color{red}-}v \\&#10;\tau\to t{\color{red}-}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9"/>
  <p:tag name="PICTUREFILESIZE" val="19667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 \Pi [z_\tau]  $ &#10;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6842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P}$ &#10;Brownian particle with (cons.+noncons.) force {\color{red} $f(x)$}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5"/>
  <p:tag name="PICTUREFILESIZE" val="71843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%${\color{blue} \bullet}$ Langevin equation:\\&#10;%\indent &#10;${\color{purple} {\dot v}=f(x) - \gamma  v + \xi \quad}&#10; (v= {\dot x} \ \&amp; \  m=1)$\\&#10;%\indent &#10;with $\langle \xi(t) \xi(t^\prime)\rangle = 2D \delta (t-t^\prime)$&#10;and $\gamma=\beta D$ (Einstein relation)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67"/>
  <p:tag name="PICTUREFILESIZE" val="170619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(Onsager-Machlup)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3"/>
  <p:tag name="PICTUREFILESIZE" val="2543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Information entropy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9"/>
  <p:tag name="PICTUREFILESIZE" val="24890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 \Pi [\tilde{z}_\tau] \sim e^{ - &#10;\int_0^t d\tau \left[\frac{1}{{4D}} (\dot{v}-\gamma v -f)^2 -\frac{1}{2} \gamma\right]} $ &#10;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1"/>
  <p:tag name="PICTUREFILESIZE" val="66669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${\color{red} \bullet}~\ln \frac{{\Pi}(z_\tau)}{{\Pi}({\tilde z}_\tau)}&#10;=  - \frac{\gamma}{{D}} \int_0^t d\tau~  v (\dot{v}-f) $$&#10;&#10;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5"/>
  <p:tag name="PICTUREFILESIZE" val="104893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$=  - \beta \int_0^t d\tau~ v (-\gamma v +\xi) =-\beta Q(z_\tau)$$&#10;&#10;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6"/>
  <p:tag name="PICTUREFILESIZE" val="112687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$=  \Delta S_{\rm res} (z_\tau)$$&#10;&#10;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2"/>
  <p:tag name="PICTUREFILESIZE" val="15992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\sim e^{ - &#10;\int_0^t d\tau \left[ \frac{1}{{4D}} (\dot{v}+\gamma v -f)^2&#10;+\frac{1}{2} \partial_v (f-\gamma v)\right]}$ &#10;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5"/>
  <p:tag name="PICTUREFILESIZE" val="60607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${\color{blue} \bullet}~\Pi\left[z_\tau\right]$$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2"/>
  <p:tag name="PICTUREFILESIZE" val="9916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 \sim  e^{ - &#10;\int_0^\tau dt \frac{\xi^2}{4D}} $ &#10;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3"/>
  <p:tag name="PICTUREFILESIZE" val="22207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\sim e^{ - &#10;\int_0^t d\tau \left[ \frac{1}{{4D}} (\dot{v}+\gamma v -f)^2&#10;-\frac{1}{2} \gamma \right]}$ &#10;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6"/>
  <p:tag name="PICTUREFILESIZE" val="48507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(Stratonovich)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2"/>
  <p:tag name="PICTUREFILESIZE" val="19066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 : conditional probability for path $z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7"/>
  <p:tag name="PICTUREFILESIZE" val="43861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two independent FT \\&#10;$\Delta S=\Delta S_{hk}+\Delta S_{ex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0"/>
  <p:tag name="PICTUREFILESIZE" val="55157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tilde x}_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2627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1886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&#10;$\langle e^{-\Delta S_{\rm tot}} \rangle=1$&#10;but $\langle e^{-\Delta S_r}\rangle \neq 1$&#10;and $\langle e^{-\Delta S}\rangle \neq 1$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04"/>
  <p:tag name="PICTUREFILESIZE" val="68107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 &#10;$R(z_\tau)=\ln \frac{{\Pi}(z_\tau)p^0_{z_0}}&#10;{{\Pi}({\tilde z}_\tau) p_{z_t}(t)} &#10;=\ln \frac{{\Pi}(z_\tau)}&#10;{{\Pi}({\tilde z}_\tau) } &#10;+\ln \frac{p^0_{z_0}}&#10;{p_{z_t}(t)} &#10;=\Delta S_r + \Delta S=\Delta S_{\rm tot} &#10;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88"/>
  <p:tag name="PICTUREFILESIZE" val="159947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star}$ &#10;$R (z_\tau)=\ln \frac{{ \cal P}(z_\tau)}&#10;{{\cal P}({\tilde z}_\tau) } &#10;=\ln \frac{{ \Pi}(z_\tau)p^0_{z_0}}&#10;{{\Pi}({\tilde z}_\tau) {\tilde p}^0_{{\tilde z}_0}} &#10;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8"/>
  <p:tag name="PICTUREFILESIZE" val="84517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{\color{red} \bullet}$ Choose  ${\tilde p}^0_{{\tilde z_0}}= p_{z_t}(t)$&#10;with arbitrary $p^0_{z_0}$.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7"/>
  <p:tag name="PICTUREFILESIZE" val="64166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al P} (z_\tau)=\Pi (z_\tau)p^0_{z_0}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6"/>
  <p:tag name="PICTUREFILESIZE" val="27623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{\color{blue} \bullet}$ &#10;{\color{red} NOT} involutive ($f^2\neq I$) due to i.c.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3"/>
  <p:tag name="PICTUREFILESIZE" val="54507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langle e^{-\beta W}\rangle = e^{-\beta\Delta F}$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4"/>
  <p:tag name="PICTUREFILESIZE" val="24827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{\color{blue} \bullet}$&#10;Only if starting  with the stationary distribution $p^s_z$ with constant $\lambda$,\\&#10;\indent then $f^2=I$ and DFT holds. 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5"/>
  <p:tag name="PICTUREFILESIZE" val="186690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\frac{P(\Delta S_t)}{{P}(-\Delta S_t)}=e^{\Delta S_t}$ 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8"/>
  <p:tag name="PICTUREFILESIZE" val="32256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tilde z}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387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1886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star}$ &#10;$R (z_\tau)=\ln \frac{{ \cal P}(z_\tau)}&#10;{{\cal P}({\tilde z}_\tau) } &#10;=\ln \frac{{ \Pi}(z_\tau)p^0_{z_0}}&#10;{{\Pi}({\tilde z}_\tau) {\tilde p}^0_{{\tilde z}_0}} &#10;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8"/>
  <p:tag name="PICTUREFILESIZE" val="84517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al P} (z_\tau)=\Pi (z_\tau)p^0_{z_0}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6"/>
  <p:tag name="PICTUREFILESIZE" val="27623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{\color{red} \bullet}$ Choose &#10;$p^0_{z_0}=e^{-\beta E(z_0;\lambda_0)+\beta F(\lambda_0)}$&#10;and ${\tilde p}^0_{\tilde z_0}=e^{-\beta E(z_t;\lambda_t)+\beta F(\lambda_t)}$\\&#10;\indent [initially, start with {\color{blue} equilibrium} Boltzmann distribution.]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4"/>
  <p:tag name="PICTUREFILESIZE" val="190593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&#10;{\color{blue} \bullet} \quad R(z_\tau) =&#10; \ln \frac{{\Pi}(z_\tau) p^0_{z_0}}&#10;{{ {\Pi}}({\tilde z}_\tau) {\tilde p}^0_{\tilde z_0}}&#10;=&#10;\Delta S_r (z_\tau) &#10;-\beta \Delta F + \beta \Delta E(z_\tau)$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3"/>
  <p:tag name="PICTUREFILESIZE" val="14265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purple} Gallavotti-Cohen symmetry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3841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langle W\rangle \geq \Delta 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8"/>
  <p:tag name="PICTUREFILESIZE" val="14747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&#10;= -\beta Q(z_\tau) + \beta \Delta E(z_\tau)  -\beta \Delta F &#10;=\beta (W(z_\tau)  - \Delta F)$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9"/>
  <p:tag name="PICTUREFILESIZE" val="66939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=\beta W_d(z_\tau) 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7"/>
  <p:tag name="PICTUREFILESIZE" val="14455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{\color{blue} \bullet}$&#10;$\langle e^{-\beta W_d} \rangle=1$&#10;or  $\langle e^{-\beta W} \rangle=e^{-\beta \Delta F}$&#10;and $\frac{P(W)}{\tilde{P}(-W)}=e^{\beta (W-\Delta F)}$. 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64"/>
  <p:tag name="PICTUREFILESIZE" val="132107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{\color{blue} \bullet}$&#10; $f^2= I$.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9"/>
  <p:tag name="PICTUREFILESIZE" val="12039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{\color{blue} \bullet}$ &#10;Other {\color{purple} NEQ initial conditions}? FT approx.  &#10;valid for {\color{red}large $t$}, \\&#10;\indent but {\color{blue} not for rare events} with exponentially small probability.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6"/>
  <p:tag name="PICTUREFILESIZE" val="168927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{\color{red} &#10;(Initial memory does not go away forever !)}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9"/>
  <p:tag name="PICTUREFILESIZE" val="57789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tilde z}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387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1886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Delta E=Q+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0"/>
  <p:tag name="PICTUREFILESIZE" val="16807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star}$ &#10;$R (z_\tau)=\ln \frac{{ \cal P}(z_\tau)}&#10;{{\cal P}({\tilde z}_\tau) } &#10;=\ln \frac{{ \Pi}(z_\tau)p^0_{z_0}}&#10;{{\Pi}({\tilde z}_\tau) {\tilde p}^0_{{\tilde z}_0}} &#10;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8"/>
  <p:tag name="PICTUREFILESIZE" val="84517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al P} (z_\tau)=\Pi (z_\tau)p^0_{z_0}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6"/>
  <p:tag name="PICTUREFILESIZE" val="27623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 &#10;${\color{blue} \bullet}$&#10;$\Delta S_{hk} (z_\tau)=\sum_{j=1}^N \ln&#10; \frac{{\Pi}(z_{\tau_j};z_{\tau_{j-1}}) p^s_{z_{j}}}&#10;{{\Pi}(z_{\tau_{j-1}};z_{\tau_{j}})p^s_{z_{j-1}}}&#10;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7"/>
  <p:tag name="PICTUREFILESIZE" val="102280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red} \bullet}$ &#10;$\Delta S_{\rm tot}(z_\tau)=\Delta S_{hk}(z_\tau) + \Delta S_{ex}(z_\tau)$ \\&#10;\end{document}&#10; 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7"/>
  <p:tag name="PICTUREFILESIZE" val="48053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color{blue} \bullet}$ &#10;$ {\Pi}(z_\tau) =\prod_{i=1}^N {\Pi}&#10;(z_{\tau_j}; z_{\tau_{j-1}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4"/>
  <p:tag name="PICTUREFILESIZE" val="48292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\langle e^{-\Delta S_{hk}} \rangle=1$&#10;and $\langle e^{-\Delta S_{ex}}\rangle = 1$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6"/>
  <p:tag name="PICTUREFILESIZE" val="45467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0=\sum_{z^\prime} W_{z,z^\prime}&#10;(\lambda_\tau) p^s_{z^\prime}$&#10;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1"/>
  <p:tag name="PICTUREFILESIZE" val="27923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 &#10;${\color{blue} \bullet}$&#10;$\Delta S_{ex} (z_\tau)&#10;=\sum_{j=1}^N \ln&#10; \frac{p^s_{z_j}(\lambda_{\tau_j})}&#10;{p^s_{z_{j-1}}(\lambda_{\tau_j})}&#10;+\ln \frac{p^0_{z_0}}{p_{z_t}(t)}&#10;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4"/>
  <p:tag name="PICTUREFILESIZE" val="112703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{\tilde p}^0_{{\tilde z_0}}= p_{z_t}(t)$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1"/>
  <p:tag name="PICTUREFILESIZE" val="18596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 &#10;%${\color{blue} \bullet}$&#10;$W^+_{z,z^\prime}(\lambda_{\tau})\equiv &#10;\frac{W_{z^\prime,z} (\lambda_{\tau})&#10;p^s_{z}(\lambda_{\tau})}&#10;{p^s_{z^\prime}(\lambda_{\tau})}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6"/>
  <p:tag name="PICTUREFILESIZE" val="61479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langle \Delta S_{\rm{tot}}\rangle \ge 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1"/>
  <p:tag name="PICTUREFILESIZE" val="15699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= \ln \frac{{\Pi}(z_\tau) p^0_{z_0}}&#10;{ {\Pi}^+({ z}_\tau) { p}^{+0}_{z_0}}$ with &#10;{\color{purple}{${p}^{+0}_{z_0}=p^0_{z_0}$}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9"/>
  <p:tag name="PICTUREFILESIZE" val="79086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sum_z W^+_{z,z^\prime}=0$&#10;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22662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= \ln \frac{{\Pi}(z_\tau) p^0_{z_0}}&#10;{ {\Pi}^+(\tilde{ z}_\tau) \tilde{ p}^{+0}_{\tilde{z}_0}}$&#10;with {\color{purple}{$\tilde{p}^{+0}_{\tilde z_0}=p_{z_t}(t)$}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0"/>
  <p:tag name="PICTUREFILESIZE" val="89576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\frac{P(\Delta S_{hk})}{{P}^+(-\Delta S_{hk})} =e^{\Delta S_{hk}}$&#10;\&amp;&#10;$\frac{P(\Delta S_{ex})}{{\tilde P}^+(-\Delta S_{ex})} \neq e^{\Delta S_{ex}}$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1"/>
  <p:tag name="PICTUREFILESIZE" val="90707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DB $\rightarrow W^+_{z,z^\prime}=W_{z,z^\prime}$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9"/>
  <p:tag name="PICTUREFILESIZE" val="34685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\rightarrow \Delta S_{hk}=0$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5"/>
  <p:tag name="PICTUREFILESIZE" val="15471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p^s_{z}(\lambda_\tau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8"/>
  <p:tag name="PICTUREFILESIZE" val="8672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lambda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2913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tilde z}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387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(F=E-TS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2"/>
  <p:tag name="PICTUREFILESIZE" val="19066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1886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P}$ &#10;underdamped Brownian dynamics with potential $V({\mathbf x})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7"/>
  <p:tag name="PICTUREFILESIZE" val="75503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\gamma=\beta D$ (Einstein relation)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7"/>
  <p:tag name="PICTUREFILESIZE" val="35829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%${\color{blue} \bullet}$ Langevin equation:\\&#10;%\indent &#10;$ \mathbf{v}$ : {\color{purple} odd}-parity variable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1"/>
  <p:tag name="PICTUREFILESIZE" val="28230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purple} \mathbf{f}_{nc}(\mathbf{x})}$ : non-conserv.~force like swirling force, nano-heat engine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5"/>
  <p:tag name="PICTUREFILESIZE" val="83995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}&#10;\usepackage{xcolor}&#10;\begin{document}&#10;$$&#10;\dot{{\mathbf x}}={\mathbf v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5693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}&#10;\usepackage{xcolor}&#10;\begin{document}&#10;$$&#10;\langle \bm{\xi}(t)\bm{\xi}^T(t')\rangle=2D\mathsf{I}\delta(t-t'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3"/>
  <p:tag name="PICTUREFILESIZE" val="40990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}&#10;\usepackage{xcolor}&#10;\begin{document}&#10;$$&#10;\dot{{\mathbf v}}=-\gamma {\mathbf v}+\bm{\xi}  -\mathbf{\nabla V}({\mathbf x}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0"/>
  <p:tag name="PICTUREFILESIZE" val="30632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P}$ &#10;underdamped  dynamics with general {\color{purple}  NEQ} forces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3"/>
  <p:tag name="PICTUREFILESIZE" val="62231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$&#10;W=\Delta E- Q=\Delta E + T \Delta S_{\rm r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7"/>
  <p:tag name="PICTUREFILESIZE" val="35511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}&#10;\usepackage{xcolor}&#10;\begin{document}&#10;$$&#10;+\ {\color{purple} \mathbf{f}_{nc} (\mathbf{x})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"/>
  <p:tag name="PICTUREFILESIZE" val="11453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}&#10;\usepackage{xcolor}&#10;\begin{document}&#10;$$&#10;\dot{{\mathbf v}}=-\gamma {\mathbf v}&#10;+\bm{\xi}  -\mathbf{\nabla V}({\mathbf x};{\color{purple} \lambda(t)}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}&#10;\usepackage{xcolor}&#10;\begin{document}&#10;$$&#10;+\ {\color{purple} \mathbf{g} (\mathbf{x}, \mathbf{v})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purple} \mathbf{g} (\mathbf{x}, \mathbf{v})}$ : $\mathbf{v}$-dep.~force in active matter  dynamics, magnetic force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9"/>
  <p:tag name="PICTUREFILESIZE" val="85239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molecular refrigerator(cold damping), feedback control, ...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2"/>
  <p:tag name="PICTUREFILESIZE" val="76967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purple} \lambda (t)}$ : time-dep.~protocol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8"/>
  <p:tag name="PICTUREFILESIZE" val="33047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%${\color{blue} \bullet}$ Langevin equation:\\&#10;%\indent &#10;($ \mathbf{v}\rightarrow - \mathbf{v}$ under time-rev.~op.)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0"/>
  <p:tag name="PICTUREFILESIZE" val="39782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%${\color{blue} \bullet}$ Langevin equation:\\&#10;%\indent &#10;$ \mathbf{x}$ : even-parity variable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4"/>
  <p:tag name="PICTUREFILESIZE" val="29099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red} {\bf [A]}}&#10;$\Delta S_{\rm env} = \Delta S_{\rm res}$ {\color{red} ??} 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6"/>
  <p:tag name="PICTUREFILESIZE" val="29387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red} {\bf [B]}}&#10;$\Delta S_{\rm ex}, \Delta S_{\rm hk}:$ {FT variables \color{red} ??} 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5"/>
  <p:tag name="PICTUREFILESIZE" val="4439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S$: entropy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7"/>
  <p:tag name="PICTUREFILESIZE" val="13200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%{\color{red} {\bf [A]}}&#10;NO !!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"/>
  <p:tag name="PICTUREFILESIZE" val="5215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%{\color{red} {\bf [A]}}&#10;Yes \&amp; No !!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1"/>
  <p:tag name="PICTUREFILESIZE" val="11439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\Delta S_{\rm env} = \Delta S_{\rm res} +{\color{purple} \Delta S_{\rm odd}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4"/>
  <p:tag name="PICTUREFILESIZE" val="29099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\Delta S_{\rm ex}$: FT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3"/>
  <p:tag name="PICTUREFILESIZE" val="12131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\Delta S_{\rm hk}$: not FT in general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8"/>
  <p:tag name="PICTUREFILESIZE" val="30167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\Delta S_{\rm hk}=\Delta S_{\rm bDB} + {\color{red} \Delta S_{\rm as}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1"/>
  <p:tag name="PICTUREFILESIZE" val="28230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\Delta S_{\rm bDB}$: FT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2"/>
  <p:tag name="PICTUREFILESIZE" val="14603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\Delta S_{\rm as}$: not FT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1"/>
  <p:tag name="PICTUREFILESIZE" val="17141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( $p^s_x \neq p^s_{\epsilon x}$)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7"/>
  <p:tag name="PICTUREFILESIZE" val="14455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\langle \Delta S_{\rm hk}\rangle$ can be negative.&#10;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5"/>
  <p:tag name="PICTUREFILESIZE" val="3216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Delta S_{\rm{tot}} =\Delta S_{\rm{s}} +\Delta S_{\rm{r}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6"/>
  <p:tag name="PICTUREFILESIZE" val="24089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 \langle \Delta S_{\rm env} \rangle \ge 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3"/>
  <p:tag name="PICTUREFILESIZE" val="16285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 \langle \Delta S_{\rm res} \rangle \ge 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1"/>
  <p:tag name="PICTUREFILESIZE" val="15699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&#10;${\color{red} /}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645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In the steady state, &#10;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5"/>
  <p:tag name="PICTUREFILESIZE" val="23821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(deterministic irreversibility)&#10;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5"/>
  <p:tag name="PICTUREFILESIZE" val="38245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 ${\color{purple} \mathbf{g} (\mathbf{v})}$ : velocity-dep.~force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0"/>
  <p:tag name="PICTUREFILESIZE" val="33706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%${\color{blue} \bullet}$ &#10;&#10;[CKwon/JYeo/HKLee/HP(2013{\color{red}?})]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0"/>
  <p:tag name="PICTUREFILESIZE" val="45857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%${\color{blue} \bullet}$ &#10;&#10;[HKLee/CKwon/HP(2013)]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9"/>
  <p:tag name="PICTUREFILESIZE" val="36415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dS=  \frac{dQ}{T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"/>
  <p:tag name="PICTUREFILESIZE" val="14553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dS \neq \frac{dQ}{T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"/>
  <p:tag name="PICTUREFILESIZE" val="1455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Delta S_r=  -\frac{Q}{T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8"/>
  <p:tag name="PICTUREFILESIZE" val="1874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 &#10;$\langle e^{-\Delta S} \rangle$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10107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dS_r = -\frac{dQ}{T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9"/>
  <p:tag name="PICTUREFILESIZE" val="19213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$&#10;=\Delta E - T \Delta S_{\rm s}+ &#10;T \Delta S_{\rm total}=\Delta F+ T \Delta S_{\rm total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5"/>
  <p:tag name="PICTUREFILESIZE" val="54416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langle e^{-\Delta S_{\rm tot}}\rangle =1$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9467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\frac{P_F(W)}{P_R(-W)}=e^{\beta W-\beta \Delta F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9"/>
  <p:tag name="PICTUREFILESIZE" val="42105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langle e^{-\beta W}\rangle = e^{-\beta\Delta F}$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4"/>
  <p:tag name="PICTUREFILESIZE" val="24827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Q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2379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555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reservoir at  $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1"/>
  <p:tag name="PICTUREFILESIZE" val="12041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external\\&#10; agents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22127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Jensen's inequality ($\langle e^x\rangle\geq e^{\langle x \rangle}$) &#10;leads to $\langle \Delta S \rangle  \geq 0$.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3"/>
  <p:tag name="PICTUREFILESIZE" val="80831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1886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purple} \P} Hamiltonian ({\color{red} deterministic}) $H$ dynamics w/o heat reser.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6"/>
  <p:tag name="PICTUREFILESIZE" val="7821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 {\color{purple} \P} consider a dynamic path $z_\tau$ with $0&lt;\tau&lt;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6"/>
  <p:tag name="PICTUREFILESIZE" val="54683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 \noindent&#10;${\color{purple} \bullet}$ $p(z_0, 0)=e^{-\beta H_{\lambda_0}(z_0)}/Z_{\lambda_0}$ &#10;($Z_{\lambda_0}=\int dz_0 e^{-\beta H_{\lambda_0}(z_0)}$: partition function)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0"/>
  <p:tag name="PICTUREFILESIZE" val="112253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~ \langle e^{-\beta W}\rangle=&#10;\frac{1}{Z_{\lambda_0}}\int dz_0 e^{-\beta H_{\lambda_0}(z_0)} &#10;e^{-\beta (H_{\lambda_t} (z_t)-H_{\lambda_0} (z_0))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5"/>
  <p:tag name="PICTUREFILESIZE" val="100286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color{purple} \P}$ average over {\color{red}EQ} initial ensemble $p(z_0,0)$ at $T=1/\b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9"/>
  <p:tag name="PICTUREFILESIZE" val="73015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H=\frac{p^2}{2m} + \frac{1}{2} \lambda_\tau x^2$\\&#10;with&#10;$\lambda_\tau=\lambda (\tau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6"/>
  <p:tag name="PICTUREFILESIZE" val="55012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color{blue} \bullet}~ \langle e^{-\beta W}\rangle=&#10;\int {\cal D}z_\tau {\cal P}_F(z_\tau) e^{-\beta W[z_\tau]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7"/>
  <p:tag name="PICTUREFILESIZE" val="53316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color{blue} \bullet}~ W [z_\tau]=H_{\lambda_t} (z_t)-H_{\lambda_0} (z_0)$  (no heat reservoir $Q=0 \rightarrow W=\Delta E$)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5"/>
  <p:tag name="PICTUREFILESIZE" val="9014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-  Thermodynamic 2nd law is a consequence of GC symmetry (FT).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4"/>
  <p:tag name="PICTUREFILESIZE" val="89777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dz_t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"/>
  <p:tag name="PICTUREFILESIZE" val="3781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=Z_{\lambda_t}/Z_{\lambda_0}=e^{-\beta (F_{\lambda_t}-F_{\lambda_0})}=e^{-\beta \Delta F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6"/>
  <p:tag name="PICTUREFILESIZE" val="56527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 \noindent&#10;${\color{purple} \bullet}~$ Liouville theorem ($dp(z_\tau,\tau)/d\tau =0$)  &#10;guarantees Jacobian $|\partial z_t/\partial z_0|=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22"/>
  <p:tag name="PICTUREFILESIZE" val="98342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H=\frac{p^2}{2m} + \frac{1}{2} \lambda_0 x^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4"/>
  <p:tag name="PICTUREFILESIZE" val="31007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color{purple} \P}$ state $z=(x,p)$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4"/>
  <p:tag name="PICTUREFILESIZE" val="22726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purple} \P } introduce  a {\color{blue} time-dependent} parameter  $\lambda_\tau$ : $H=H_\lambd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7"/>
  <p:tag name="PICTUREFILESIZE" val="66106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( ${\cal P}_F(z_\tau)=p(z_0,0)$)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6"/>
  <p:tag name="PICTUREFILESIZE" val="26386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=\int dz_0 p(z_0,0) e^{-\beta W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9"/>
  <p:tag name="PICTUREFILESIZE" val="29787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0^{\prime\prime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318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red} (Detailed FT)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0"/>
  <p:tag name="PICTUREFILESIZE" val="18407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\tau^{\prime\prime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3182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t^{\prime\prime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3182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0^\prime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2596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\tau^\prime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889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t^\prime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2596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\langle e^{-\beta W}\rangle = e^{-\beta\Delta F}$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4"/>
  <p:tag name="PICTUREFILESIZE" val="24827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color{purple} \P}$ {\color{green}Forward} path $z_\tau$ with $0&lt;\tau&lt;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41323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z_\ta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188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red} (Integral FT)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purple} \P} {\color{blue} Backward} (reverse)  &#10;path ${\tilde z}_{\tau}$ with ${\tilde z}_{\tau}=z_{t-\tau}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7"/>
  <p:tag name="PICTUREFILESIZE" val="60205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color{purple} \P}$~{\color{red} EQ} initial ensemble for both F(B)-paths.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8"/>
  <p:tag name="PICTUREFILESIZE" val="57496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color{blue} \bullet}~ &#10;\langle {\cal O}[z]\rangle_F =&#10;\int {\cal D}z_\tau {\cal P}_F(z_\tau) {\cal O}[z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9"/>
  <p:tag name="PICTUREFILESIZE" val="43147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{\tilde z}_{\tau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387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~&#10; For ${\cal O}[z]=\delta(W-W[z])$, we have &#10;$P_F (W)= \langle \delta(W+W[\tilde z]) \rangle_R\cdot e^{\beta W-\beta \Delta F}$\\&#10;$\rightarrow$ $\frac{P_F(W)}{P_R(-W)}=e^{\beta W-\beta \Delta F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27"/>
  <p:tag name="PICTUREFILESIZE" val="254716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blue} \bullet}$~&#10; For ${\cal O}[z]=e^{-\beta W[z]}$, &#10;$ \langle e^{-\beta W}\rangle_F =e^{-\beta \Delta F}$ (Jarzinsky equality)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2"/>
  <p:tag name="PICTUREFILESIZE" val="98539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${\color{blue} \bullet}~&#10;\frac{{\cal P}_F (z_\tau)}{{\cal P}_R({\tilde z}_\tau)}=\frac{p(z_0,0)}{p({{\tilde z}_0,0})}&#10;=\frac{Z_{\lambda_t}}{Z_{\lambda_0}}\frac{e^{-\beta H_{\lambda_0}(z_0)}}&#10;{e^{-\beta H_{\lambda_t}(z_t)}}=e^{\beta (W-\Delta F)_F}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0"/>
  <p:tag name="PICTUREFILESIZE" val="166206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{\color{purple} \P} Reverse protocol: ${\tilde \lambda}_{\tau}=\lambda_{t-\tau}$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3"/>
  <p:tag name="PICTUREFILESIZE" val="44507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with $W[{\tilde z}]=-W[z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7"/>
  <p:tag name="PICTUREFILESIZE" val="26679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({\tilde p}_{\tau}=-p_{t-\tau})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7"/>
  <p:tag name="PICTUREFILESIZE" val="1752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${\color{green} \star}$  Special NEQ pocesses, NEQ steady state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9"/>
  <p:tag name="PICTUREFILESIZE" val="52746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 = \int {\cal D}z_\tau {\cal P}_R({\tilde z}_\tau)&#10; e^{\beta (W[z]-\Delta F)}  {\cal O}[z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7"/>
  <p:tag name="PICTUREFILESIZE" val="49670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$=\langle {\tilde {\cal O}}[\tilde z] e^{-\beta W[\tilde z]} \rangle_R \cdot  e^{-\beta \Delta F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2"/>
  <p:tag name="PICTUREFILESIZE" val="40643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 ${\color{blue} \bullet}$~&#10;$\frac{P_F(W)}{P_R(-W)}=e^{\beta W-\beta \Delta F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1"/>
  <p:tag name="PICTUREFILESIZE" val="47765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555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_F(W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"/>
  <p:tag name="PICTUREFILESIZE" val="9623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_R(-W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8"/>
  <p:tag name="PICTUREFILESIZE" val="11746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"/>
  <p:tag name="PICTUREFILESIZE" val="3672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\noindent&#10;${\color{blue} \bullet}$~&#10; At $P_F(W)=P_R(-W)$, \\&#10;$W$ must be the same as $\Delta F$,\\&#10;independent of intermediate processes.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8"/>
  <p:tag name="PICTUREFILESIZE" val="158867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\noindent&#10;${\color{blue} \bullet}$~&#10; Considerable prob. for $W&lt;\Delta 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3"/>
  <p:tag name="PICTUREFILESIZE" val="42726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xcolor}&#10;\begin{document}&#10;\noindent&#10;\noindent&#10;${\color{blue} \bullet}$~&#10; Efficient measurement of $\Delta 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9"/>
  <p:tag name="PICTUREFILESIZE" val="309638"/>
</p:tagLst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ct val="130000"/>
          </a:lnSpc>
          <a:defRPr sz="2000" dirty="0" smtClean="0">
            <a:latin typeface="휴먼매직체" pitchFamily="18" charset="-127"/>
            <a:ea typeface="휴먼매직체" pitchFamily="18" charset="-127"/>
          </a:defRPr>
        </a:defPPr>
      </a:lstStyle>
    </a:sp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 marL="457200" marR="0" indent="-45720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600" b="0" i="0" u="none" strike="noStrike" kern="1200" cap="none" spc="0" normalizeH="0" baseline="0" noProof="0" dirty="0" smtClean="0">
            <a:ln>
              <a:noFill/>
            </a:ln>
            <a:solidFill>
              <a:srgbClr val="FF0000"/>
            </a:solidFill>
            <a:effectLst/>
            <a:uLnTx/>
            <a:uFillTx/>
            <a:latin typeface="휴먼매직체" pitchFamily="18" charset="-127"/>
            <a:ea typeface="휴먼매직체" pitchFamily="18" charset="-127"/>
            <a:cs typeface="+mn-cs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ct val="130000"/>
          </a:lnSpc>
          <a:defRPr sz="2000" dirty="0" smtClean="0">
            <a:latin typeface="휴먼매직체" pitchFamily="18" charset="-127"/>
            <a:ea typeface="휴먼매직체" pitchFamily="18" charset="-127"/>
          </a:defRPr>
        </a:defPPr>
      </a:lstStyle>
    </a:sp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 marL="457200" marR="0" indent="-45720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600" b="0" i="0" u="none" strike="noStrike" kern="1200" cap="none" spc="0" normalizeH="0" baseline="0" noProof="0" dirty="0" smtClean="0">
            <a:ln>
              <a:noFill/>
            </a:ln>
            <a:solidFill>
              <a:srgbClr val="FF0000"/>
            </a:solidFill>
            <a:effectLst/>
            <a:uLnTx/>
            <a:uFillTx/>
            <a:latin typeface="휴먼매직체" pitchFamily="18" charset="-127"/>
            <a:ea typeface="휴먼매직체" pitchFamily="18" charset="-127"/>
            <a:cs typeface="+mn-cs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ct val="130000"/>
          </a:lnSpc>
          <a:defRPr sz="2000" dirty="0" smtClean="0">
            <a:latin typeface="휴먼매직체" pitchFamily="18" charset="-127"/>
            <a:ea typeface="휴먼매직체" pitchFamily="18" charset="-127"/>
          </a:defRPr>
        </a:defPPr>
      </a:lstStyle>
    </a:sp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 marL="457200" marR="0" indent="-45720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600" b="0" i="0" u="none" strike="noStrike" kern="1200" cap="none" spc="0" normalizeH="0" baseline="0" noProof="0" dirty="0" smtClean="0">
            <a:ln>
              <a:noFill/>
            </a:ln>
            <a:solidFill>
              <a:srgbClr val="FF0000"/>
            </a:solidFill>
            <a:effectLst/>
            <a:uLnTx/>
            <a:uFillTx/>
            <a:latin typeface="휴먼매직체" pitchFamily="18" charset="-127"/>
            <a:ea typeface="휴먼매직체" pitchFamily="18" charset="-127"/>
            <a:cs typeface="+mn-cs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기본 디자인 4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기본 디자인 4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기본 디자인 4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기본 디자인 4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8291</TotalTime>
  <Words>771</Words>
  <Application>Microsoft Office PowerPoint</Application>
  <PresentationFormat>A4 용지(210x297mm)</PresentationFormat>
  <Paragraphs>186</Paragraphs>
  <Slides>31</Slides>
  <Notes>31</Notes>
  <HiddenSlides>0</HiddenSlides>
  <MMClips>1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31</vt:i4>
      </vt:variant>
    </vt:vector>
  </HeadingPairs>
  <TitlesOfParts>
    <vt:vector size="45" baseType="lpstr">
      <vt:lpstr>굴림</vt:lpstr>
      <vt:lpstr>Arial</vt:lpstr>
      <vt:lpstr>휴먼매직체</vt:lpstr>
      <vt:lpstr>맑은 고딕</vt:lpstr>
      <vt:lpstr>HY견고딕</vt:lpstr>
      <vt:lpstr>Comic Sans MS</vt:lpstr>
      <vt:lpstr>Wingdings</vt:lpstr>
      <vt:lpstr>Wingdings 3</vt:lpstr>
      <vt:lpstr>Times New Roman</vt:lpstr>
      <vt:lpstr>기본 디자인</vt:lpstr>
      <vt:lpstr>5_기본 디자인</vt:lpstr>
      <vt:lpstr>11_기본 디자인</vt:lpstr>
      <vt:lpstr>1_Office 테마</vt:lpstr>
      <vt:lpstr>2_Office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Stochastic thermodynamics</vt:lpstr>
      <vt:lpstr>Langevin (stochastic) dynamics</vt:lpstr>
      <vt:lpstr>    Stochastic process,  Irreversibility  &amp;  Total entropy production</vt:lpstr>
      <vt:lpstr>Total entropy production and its components</vt:lpstr>
      <vt:lpstr>       Fluctuation theorems </vt:lpstr>
      <vt:lpstr>Fluctuation theorems </vt:lpstr>
      <vt:lpstr>Probability theory</vt:lpstr>
      <vt:lpstr>Probability theory</vt:lpstr>
      <vt:lpstr>Dynamic processes &amp; Path probability ratio</vt:lpstr>
      <vt:lpstr>Langevin dynamics</vt:lpstr>
      <vt:lpstr>Fluctuation theorems</vt:lpstr>
      <vt:lpstr>Fluctuation theorems</vt:lpstr>
      <vt:lpstr>Fluctuation theorems</vt:lpstr>
      <vt:lpstr>Dynamic processes with odd-parity variables?</vt:lpstr>
      <vt:lpstr>If odd-parity variables are introduced ???</vt:lpstr>
      <vt:lpstr>슬라이드 31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Relaxation Dynamics of a Directed Polymer in Disordered Media</dc:title>
  <dc:creator>Microsoft Corporation</dc:creator>
  <cp:lastModifiedBy>KIAS</cp:lastModifiedBy>
  <cp:revision>828</cp:revision>
  <dcterms:created xsi:type="dcterms:W3CDTF">2006-10-05T04:04:58Z</dcterms:created>
  <dcterms:modified xsi:type="dcterms:W3CDTF">2014-06-24T06:37:35Z</dcterms:modified>
</cp:coreProperties>
</file>